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260" r:id="rId6"/>
    <p:sldId id="261" r:id="rId7"/>
    <p:sldId id="280" r:id="rId8"/>
    <p:sldId id="281" r:id="rId9"/>
    <p:sldId id="286" r:id="rId10"/>
    <p:sldId id="282" r:id="rId11"/>
    <p:sldId id="287" r:id="rId12"/>
    <p:sldId id="326" r:id="rId13"/>
    <p:sldId id="327" r:id="rId14"/>
    <p:sldId id="328" r:id="rId15"/>
    <p:sldId id="288" r:id="rId16"/>
    <p:sldId id="289" r:id="rId17"/>
    <p:sldId id="290" r:id="rId18"/>
    <p:sldId id="291" r:id="rId19"/>
    <p:sldId id="292" r:id="rId20"/>
    <p:sldId id="293" r:id="rId21"/>
    <p:sldId id="319" r:id="rId22"/>
    <p:sldId id="279" r:id="rId23"/>
    <p:sldId id="262" r:id="rId24"/>
    <p:sldId id="263" r:id="rId25"/>
    <p:sldId id="264" r:id="rId26"/>
    <p:sldId id="265" r:id="rId27"/>
    <p:sldId id="320" r:id="rId28"/>
    <p:sldId id="330" r:id="rId29"/>
    <p:sldId id="331" r:id="rId30"/>
    <p:sldId id="332" r:id="rId31"/>
    <p:sldId id="33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7" r:id="rId51"/>
    <p:sldId id="329" r:id="rId52"/>
    <p:sldId id="273" r:id="rId53"/>
    <p:sldId id="275" r:id="rId54"/>
    <p:sldId id="274" r:id="rId55"/>
    <p:sldId id="276" r:id="rId56"/>
    <p:sldId id="278" r:id="rId57"/>
    <p:sldId id="312" r:id="rId58"/>
    <p:sldId id="313" r:id="rId59"/>
    <p:sldId id="314" r:id="rId60"/>
    <p:sldId id="315" r:id="rId61"/>
    <p:sldId id="316"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521415D9-36F7-43E2-AB2F-B90AF26B5E84}">
      <p14:sectionLst xmlns:p14="http://schemas.microsoft.com/office/powerpoint/2010/main">
        <p14:section name="既定のセクション" id="{9383AE41-A877-49AF-9AA6-B2551FA8B699}">
          <p14:sldIdLst>
            <p14:sldId id="256"/>
            <p14:sldId id="258"/>
            <p14:sldId id="260"/>
            <p14:sldId id="261"/>
            <p14:sldId id="280"/>
            <p14:sldId id="281"/>
            <p14:sldId id="286"/>
            <p14:sldId id="282"/>
            <p14:sldId id="287"/>
            <p14:sldId id="326"/>
            <p14:sldId id="327"/>
            <p14:sldId id="328"/>
            <p14:sldId id="288"/>
            <p14:sldId id="289"/>
            <p14:sldId id="290"/>
            <p14:sldId id="291"/>
            <p14:sldId id="292"/>
            <p14:sldId id="293"/>
            <p14:sldId id="319"/>
            <p14:sldId id="279"/>
            <p14:sldId id="262"/>
            <p14:sldId id="263"/>
            <p14:sldId id="264"/>
            <p14:sldId id="265"/>
            <p14:sldId id="320"/>
            <p14:sldId id="330"/>
            <p14:sldId id="331"/>
            <p14:sldId id="332"/>
            <p14:sldId id="33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7"/>
            <p14:sldId id="329"/>
            <p14:sldId id="273"/>
            <p14:sldId id="275"/>
            <p14:sldId id="274"/>
            <p14:sldId id="276"/>
            <p14:sldId id="278"/>
            <p14:sldId id="312"/>
            <p14:sldId id="313"/>
            <p14:sldId id="314"/>
            <p14:sldId id="315"/>
            <p14:sldId id="3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0" autoAdjust="0"/>
    <p:restoredTop sz="94630" autoAdjust="0"/>
  </p:normalViewPr>
  <p:slideViewPr>
    <p:cSldViewPr>
      <p:cViewPr varScale="1">
        <p:scale>
          <a:sx n="84" d="100"/>
          <a:sy n="84" d="100"/>
        </p:scale>
        <p:origin x="1506"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4C9DC41-2AD3-4BF8-941D-D46A9806C3CE}" type="datetimeFigureOut">
              <a:rPr lang="en-GB" altLang="ja-JP"/>
              <a:pPr>
                <a:defRPr/>
              </a:pPr>
              <a:t>21/02/2017</a:t>
            </a:fld>
            <a:endParaRPr lang="en-GB" altLang="ja-JP"/>
          </a:p>
        </p:txBody>
      </p:sp>
      <p:sp>
        <p:nvSpPr>
          <p:cNvPr id="5" name="Footer Placeholder 4"/>
          <p:cNvSpPr>
            <a:spLocks noGrp="1"/>
          </p:cNvSpPr>
          <p:nvPr>
            <p:ph type="ftr" sz="quarter" idx="11"/>
          </p:nvPr>
        </p:nvSpPr>
        <p:spPr/>
        <p:txBody>
          <a:bodyPr/>
          <a:lstStyle>
            <a:lvl1pPr>
              <a:defRPr/>
            </a:lvl1pPr>
          </a:lstStyle>
          <a:p>
            <a:pPr>
              <a:defRPr/>
            </a:pPr>
            <a:endParaRPr lang="en-GB" altLang="ja-JP"/>
          </a:p>
        </p:txBody>
      </p:sp>
      <p:sp>
        <p:nvSpPr>
          <p:cNvPr id="6" name="Slide Number Placeholder 5"/>
          <p:cNvSpPr>
            <a:spLocks noGrp="1"/>
          </p:cNvSpPr>
          <p:nvPr>
            <p:ph type="sldNum" sz="quarter" idx="12"/>
          </p:nvPr>
        </p:nvSpPr>
        <p:spPr/>
        <p:txBody>
          <a:bodyPr/>
          <a:lstStyle>
            <a:lvl1pPr>
              <a:defRPr/>
            </a:lvl1pPr>
          </a:lstStyle>
          <a:p>
            <a:pPr>
              <a:defRPr/>
            </a:pPr>
            <a:fld id="{8125641D-70FD-4B15-9BCE-11FE2B7861C3}" type="slidenum">
              <a:rPr lang="en-GB" altLang="ja-JP"/>
              <a:pPr>
                <a:defRPr/>
              </a:pPr>
              <a:t>‹#›</a:t>
            </a:fld>
            <a:endParaRPr lang="en-GB" altLang="ja-JP"/>
          </a:p>
        </p:txBody>
      </p:sp>
    </p:spTree>
    <p:extLst>
      <p:ext uri="{BB962C8B-B14F-4D97-AF65-F5344CB8AC3E}">
        <p14:creationId xmlns:p14="http://schemas.microsoft.com/office/powerpoint/2010/main" val="338496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0385839-E67C-45DA-A983-29A2353425E2}" type="datetimeFigureOut">
              <a:rPr lang="en-GB" altLang="ja-JP"/>
              <a:pPr>
                <a:defRPr/>
              </a:pPr>
              <a:t>21/02/2017</a:t>
            </a:fld>
            <a:endParaRPr lang="en-GB" altLang="ja-JP"/>
          </a:p>
        </p:txBody>
      </p:sp>
      <p:sp>
        <p:nvSpPr>
          <p:cNvPr id="5" name="Footer Placeholder 4"/>
          <p:cNvSpPr>
            <a:spLocks noGrp="1"/>
          </p:cNvSpPr>
          <p:nvPr>
            <p:ph type="ftr" sz="quarter" idx="11"/>
          </p:nvPr>
        </p:nvSpPr>
        <p:spPr/>
        <p:txBody>
          <a:bodyPr/>
          <a:lstStyle>
            <a:lvl1pPr>
              <a:defRPr/>
            </a:lvl1pPr>
          </a:lstStyle>
          <a:p>
            <a:pPr>
              <a:defRPr/>
            </a:pPr>
            <a:endParaRPr lang="en-GB" altLang="ja-JP"/>
          </a:p>
        </p:txBody>
      </p:sp>
      <p:sp>
        <p:nvSpPr>
          <p:cNvPr id="6" name="Slide Number Placeholder 5"/>
          <p:cNvSpPr>
            <a:spLocks noGrp="1"/>
          </p:cNvSpPr>
          <p:nvPr>
            <p:ph type="sldNum" sz="quarter" idx="12"/>
          </p:nvPr>
        </p:nvSpPr>
        <p:spPr/>
        <p:txBody>
          <a:bodyPr/>
          <a:lstStyle>
            <a:lvl1pPr>
              <a:defRPr/>
            </a:lvl1pPr>
          </a:lstStyle>
          <a:p>
            <a:pPr>
              <a:defRPr/>
            </a:pPr>
            <a:fld id="{15240A71-FE94-4183-9D7E-5F89471A2220}" type="slidenum">
              <a:rPr lang="en-GB" altLang="ja-JP"/>
              <a:pPr>
                <a:defRPr/>
              </a:pPr>
              <a:t>‹#›</a:t>
            </a:fld>
            <a:endParaRPr lang="en-GB" altLang="ja-JP"/>
          </a:p>
        </p:txBody>
      </p:sp>
    </p:spTree>
    <p:extLst>
      <p:ext uri="{BB962C8B-B14F-4D97-AF65-F5344CB8AC3E}">
        <p14:creationId xmlns:p14="http://schemas.microsoft.com/office/powerpoint/2010/main" val="15540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8E30270-9309-4D1A-BBEF-61112C1EA112}" type="datetimeFigureOut">
              <a:rPr lang="en-GB" altLang="ja-JP"/>
              <a:pPr>
                <a:defRPr/>
              </a:pPr>
              <a:t>21/02/2017</a:t>
            </a:fld>
            <a:endParaRPr lang="en-GB" altLang="ja-JP"/>
          </a:p>
        </p:txBody>
      </p:sp>
      <p:sp>
        <p:nvSpPr>
          <p:cNvPr id="5" name="Footer Placeholder 4"/>
          <p:cNvSpPr>
            <a:spLocks noGrp="1"/>
          </p:cNvSpPr>
          <p:nvPr>
            <p:ph type="ftr" sz="quarter" idx="11"/>
          </p:nvPr>
        </p:nvSpPr>
        <p:spPr/>
        <p:txBody>
          <a:bodyPr/>
          <a:lstStyle>
            <a:lvl1pPr>
              <a:defRPr/>
            </a:lvl1pPr>
          </a:lstStyle>
          <a:p>
            <a:pPr>
              <a:defRPr/>
            </a:pPr>
            <a:endParaRPr lang="en-GB" altLang="ja-JP"/>
          </a:p>
        </p:txBody>
      </p:sp>
      <p:sp>
        <p:nvSpPr>
          <p:cNvPr id="6" name="Slide Number Placeholder 5"/>
          <p:cNvSpPr>
            <a:spLocks noGrp="1"/>
          </p:cNvSpPr>
          <p:nvPr>
            <p:ph type="sldNum" sz="quarter" idx="12"/>
          </p:nvPr>
        </p:nvSpPr>
        <p:spPr/>
        <p:txBody>
          <a:bodyPr/>
          <a:lstStyle>
            <a:lvl1pPr>
              <a:defRPr/>
            </a:lvl1pPr>
          </a:lstStyle>
          <a:p>
            <a:pPr>
              <a:defRPr/>
            </a:pPr>
            <a:fld id="{8C419F4F-EFEF-46F8-8F15-9B3D154B91FC}" type="slidenum">
              <a:rPr lang="en-GB" altLang="ja-JP"/>
              <a:pPr>
                <a:defRPr/>
              </a:pPr>
              <a:t>‹#›</a:t>
            </a:fld>
            <a:endParaRPr lang="en-GB" altLang="ja-JP"/>
          </a:p>
        </p:txBody>
      </p:sp>
    </p:spTree>
    <p:extLst>
      <p:ext uri="{BB962C8B-B14F-4D97-AF65-F5344CB8AC3E}">
        <p14:creationId xmlns:p14="http://schemas.microsoft.com/office/powerpoint/2010/main" val="89841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6"/>
          <p:cNvSpPr>
            <a:spLocks noGrp="1"/>
          </p:cNvSpPr>
          <p:nvPr>
            <p:ph type="dt" sz="half" idx="10"/>
          </p:nvPr>
        </p:nvSpPr>
        <p:spPr/>
        <p:txBody>
          <a:bodyPr/>
          <a:lstStyle>
            <a:lvl1pPr>
              <a:defRPr/>
            </a:lvl1pPr>
          </a:lstStyle>
          <a:p>
            <a:pPr>
              <a:defRPr/>
            </a:pPr>
            <a:fld id="{E27F7693-38AB-4AC5-B9EE-34F86F954F9D}" type="datetimeFigureOut">
              <a:rPr lang="en-GB" altLang="zh-CN"/>
              <a:pPr>
                <a:defRPr/>
              </a:pPr>
              <a:t>21/02/2017</a:t>
            </a:fld>
            <a:endParaRPr lang="en-GB" altLang="zh-CN"/>
          </a:p>
        </p:txBody>
      </p:sp>
      <p:sp>
        <p:nvSpPr>
          <p:cNvPr id="5" name="Slide Number Placeholder 7"/>
          <p:cNvSpPr>
            <a:spLocks noGrp="1"/>
          </p:cNvSpPr>
          <p:nvPr>
            <p:ph type="sldNum" sz="quarter" idx="11"/>
          </p:nvPr>
        </p:nvSpPr>
        <p:spPr/>
        <p:txBody>
          <a:bodyPr/>
          <a:lstStyle>
            <a:lvl1pPr>
              <a:defRPr/>
            </a:lvl1pPr>
          </a:lstStyle>
          <a:p>
            <a:pPr>
              <a:defRPr/>
            </a:pPr>
            <a:fld id="{25F92110-F224-4C0B-8C22-4C52B5BB20F9}" type="slidenum">
              <a:rPr lang="en-GB" altLang="zh-CN"/>
              <a:pPr>
                <a:defRPr/>
              </a:pPr>
              <a:t>‹#›</a:t>
            </a:fld>
            <a:endParaRPr lang="en-GB" altLang="zh-CN"/>
          </a:p>
        </p:txBody>
      </p:sp>
      <p:sp>
        <p:nvSpPr>
          <p:cNvPr id="6" name="Footer Placeholder 8"/>
          <p:cNvSpPr>
            <a:spLocks noGrp="1"/>
          </p:cNvSpPr>
          <p:nvPr>
            <p:ph type="ftr" sz="quarter" idx="12"/>
          </p:nvPr>
        </p:nvSpPr>
        <p:spPr/>
        <p:txBody>
          <a:bodyPr/>
          <a:lstStyle>
            <a:lvl1pPr>
              <a:defRPr/>
            </a:lvl1pPr>
          </a:lstStyle>
          <a:p>
            <a:pPr>
              <a:defRPr/>
            </a:pPr>
            <a:endParaRPr lang="en-GB" altLang="zh-CN"/>
          </a:p>
        </p:txBody>
      </p:sp>
    </p:spTree>
    <p:extLst>
      <p:ext uri="{BB962C8B-B14F-4D97-AF65-F5344CB8AC3E}">
        <p14:creationId xmlns:p14="http://schemas.microsoft.com/office/powerpoint/2010/main" val="299178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67C6F39-D4BB-4BEC-AA8C-D2FB113B26EA}" type="datetimeFigureOut">
              <a:rPr lang="en-GB" altLang="zh-CN"/>
              <a:pPr>
                <a:defRPr/>
              </a:pPr>
              <a:t>21/02/2017</a:t>
            </a:fld>
            <a:endParaRPr lang="en-GB" altLang="zh-CN"/>
          </a:p>
        </p:txBody>
      </p:sp>
      <p:sp>
        <p:nvSpPr>
          <p:cNvPr id="5" name="Footer Placeholder 4"/>
          <p:cNvSpPr>
            <a:spLocks noGrp="1"/>
          </p:cNvSpPr>
          <p:nvPr>
            <p:ph type="ftr" sz="quarter" idx="11"/>
          </p:nvPr>
        </p:nvSpPr>
        <p:spPr/>
        <p:txBody>
          <a:bodyPr/>
          <a:lstStyle>
            <a:lvl1pPr>
              <a:defRPr/>
            </a:lvl1pPr>
          </a:lstStyle>
          <a:p>
            <a:pPr>
              <a:defRPr/>
            </a:pPr>
            <a:endParaRPr lang="en-GB" altLang="zh-CN"/>
          </a:p>
        </p:txBody>
      </p:sp>
      <p:sp>
        <p:nvSpPr>
          <p:cNvPr id="6" name="Slide Number Placeholder 5"/>
          <p:cNvSpPr>
            <a:spLocks noGrp="1"/>
          </p:cNvSpPr>
          <p:nvPr>
            <p:ph type="sldNum" sz="quarter" idx="12"/>
          </p:nvPr>
        </p:nvSpPr>
        <p:spPr/>
        <p:txBody>
          <a:bodyPr/>
          <a:lstStyle>
            <a:lvl1pPr>
              <a:defRPr/>
            </a:lvl1pPr>
          </a:lstStyle>
          <a:p>
            <a:pPr>
              <a:defRPr/>
            </a:pPr>
            <a:fld id="{254B7502-2916-4498-928C-2253BCFD39C9}" type="slidenum">
              <a:rPr lang="en-GB" altLang="zh-CN"/>
              <a:pPr>
                <a:defRPr/>
              </a:pPr>
              <a:t>‹#›</a:t>
            </a:fld>
            <a:endParaRPr lang="en-GB" altLang="zh-CN"/>
          </a:p>
        </p:txBody>
      </p:sp>
    </p:spTree>
    <p:extLst>
      <p:ext uri="{BB962C8B-B14F-4D97-AF65-F5344CB8AC3E}">
        <p14:creationId xmlns:p14="http://schemas.microsoft.com/office/powerpoint/2010/main" val="190332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A72D80-44B4-499F-BB00-769753E67722}" type="datetimeFigureOut">
              <a:rPr lang="en-GB" altLang="zh-CN"/>
              <a:pPr>
                <a:defRPr/>
              </a:pPr>
              <a:t>21/02/2017</a:t>
            </a:fld>
            <a:endParaRPr lang="en-GB" altLang="zh-CN"/>
          </a:p>
        </p:txBody>
      </p:sp>
      <p:sp>
        <p:nvSpPr>
          <p:cNvPr id="5" name="Footer Placeholder 4"/>
          <p:cNvSpPr>
            <a:spLocks noGrp="1"/>
          </p:cNvSpPr>
          <p:nvPr>
            <p:ph type="ftr" sz="quarter" idx="11"/>
          </p:nvPr>
        </p:nvSpPr>
        <p:spPr/>
        <p:txBody>
          <a:bodyPr/>
          <a:lstStyle>
            <a:lvl1pPr>
              <a:defRPr/>
            </a:lvl1pPr>
          </a:lstStyle>
          <a:p>
            <a:pPr>
              <a:defRPr/>
            </a:pPr>
            <a:endParaRPr lang="en-GB" altLang="zh-CN"/>
          </a:p>
        </p:txBody>
      </p:sp>
      <p:sp>
        <p:nvSpPr>
          <p:cNvPr id="6" name="Slide Number Placeholder 5"/>
          <p:cNvSpPr>
            <a:spLocks noGrp="1"/>
          </p:cNvSpPr>
          <p:nvPr>
            <p:ph type="sldNum" sz="quarter" idx="12"/>
          </p:nvPr>
        </p:nvSpPr>
        <p:spPr/>
        <p:txBody>
          <a:bodyPr/>
          <a:lstStyle>
            <a:lvl1pPr>
              <a:defRPr/>
            </a:lvl1pPr>
          </a:lstStyle>
          <a:p>
            <a:pPr>
              <a:defRPr/>
            </a:pPr>
            <a:fld id="{6FF6E127-67EF-470A-A196-297FB38A6B7A}" type="slidenum">
              <a:rPr lang="en-GB" altLang="zh-CN"/>
              <a:pPr>
                <a:defRPr/>
              </a:pPr>
              <a:t>‹#›</a:t>
            </a:fld>
            <a:endParaRPr lang="en-GB" altLang="zh-CN"/>
          </a:p>
        </p:txBody>
      </p:sp>
    </p:spTree>
    <p:extLst>
      <p:ext uri="{BB962C8B-B14F-4D97-AF65-F5344CB8AC3E}">
        <p14:creationId xmlns:p14="http://schemas.microsoft.com/office/powerpoint/2010/main" val="116749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92D060E7-343C-4459-99CD-1EFE5C0D6F09}" type="datetimeFigureOut">
              <a:rPr lang="en-GB" altLang="zh-CN"/>
              <a:pPr>
                <a:defRPr/>
              </a:pPr>
              <a:t>21/02/2017</a:t>
            </a:fld>
            <a:endParaRPr lang="en-GB" altLang="zh-CN"/>
          </a:p>
        </p:txBody>
      </p:sp>
      <p:sp>
        <p:nvSpPr>
          <p:cNvPr id="6" name="Footer Placeholder 4"/>
          <p:cNvSpPr>
            <a:spLocks noGrp="1"/>
          </p:cNvSpPr>
          <p:nvPr>
            <p:ph type="ftr" sz="quarter" idx="11"/>
          </p:nvPr>
        </p:nvSpPr>
        <p:spPr/>
        <p:txBody>
          <a:bodyPr/>
          <a:lstStyle>
            <a:lvl1pPr>
              <a:defRPr/>
            </a:lvl1pPr>
          </a:lstStyle>
          <a:p>
            <a:pPr>
              <a:defRPr/>
            </a:pPr>
            <a:endParaRPr lang="en-GB" altLang="zh-CN"/>
          </a:p>
        </p:txBody>
      </p:sp>
      <p:sp>
        <p:nvSpPr>
          <p:cNvPr id="7" name="Slide Number Placeholder 5"/>
          <p:cNvSpPr>
            <a:spLocks noGrp="1"/>
          </p:cNvSpPr>
          <p:nvPr>
            <p:ph type="sldNum" sz="quarter" idx="12"/>
          </p:nvPr>
        </p:nvSpPr>
        <p:spPr/>
        <p:txBody>
          <a:bodyPr/>
          <a:lstStyle>
            <a:lvl1pPr>
              <a:defRPr/>
            </a:lvl1pPr>
          </a:lstStyle>
          <a:p>
            <a:pPr>
              <a:defRPr/>
            </a:pPr>
            <a:fld id="{39AE6439-E284-4BD1-9293-2D580BD9C2E4}" type="slidenum">
              <a:rPr lang="en-GB" altLang="zh-CN"/>
              <a:pPr>
                <a:defRPr/>
              </a:pPr>
              <a:t>‹#›</a:t>
            </a:fld>
            <a:endParaRPr lang="en-GB" altLang="zh-CN"/>
          </a:p>
        </p:txBody>
      </p:sp>
    </p:spTree>
    <p:extLst>
      <p:ext uri="{BB962C8B-B14F-4D97-AF65-F5344CB8AC3E}">
        <p14:creationId xmlns:p14="http://schemas.microsoft.com/office/powerpoint/2010/main" val="125793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2E41FE7-582C-4787-9EF5-E63677660E0F}" type="datetimeFigureOut">
              <a:rPr lang="en-GB" altLang="zh-CN"/>
              <a:pPr>
                <a:defRPr/>
              </a:pPr>
              <a:t>21/02/2017</a:t>
            </a:fld>
            <a:endParaRPr lang="en-GB" altLang="zh-CN"/>
          </a:p>
        </p:txBody>
      </p:sp>
      <p:sp>
        <p:nvSpPr>
          <p:cNvPr id="8" name="Footer Placeholder 4"/>
          <p:cNvSpPr>
            <a:spLocks noGrp="1"/>
          </p:cNvSpPr>
          <p:nvPr>
            <p:ph type="ftr" sz="quarter" idx="11"/>
          </p:nvPr>
        </p:nvSpPr>
        <p:spPr/>
        <p:txBody>
          <a:bodyPr/>
          <a:lstStyle>
            <a:lvl1pPr>
              <a:defRPr/>
            </a:lvl1pPr>
          </a:lstStyle>
          <a:p>
            <a:pPr>
              <a:defRPr/>
            </a:pPr>
            <a:endParaRPr lang="en-GB" altLang="zh-CN"/>
          </a:p>
        </p:txBody>
      </p:sp>
      <p:sp>
        <p:nvSpPr>
          <p:cNvPr id="9" name="Slide Number Placeholder 5"/>
          <p:cNvSpPr>
            <a:spLocks noGrp="1"/>
          </p:cNvSpPr>
          <p:nvPr>
            <p:ph type="sldNum" sz="quarter" idx="12"/>
          </p:nvPr>
        </p:nvSpPr>
        <p:spPr/>
        <p:txBody>
          <a:bodyPr/>
          <a:lstStyle>
            <a:lvl1pPr>
              <a:defRPr/>
            </a:lvl1pPr>
          </a:lstStyle>
          <a:p>
            <a:pPr>
              <a:defRPr/>
            </a:pPr>
            <a:fld id="{9076D935-3A15-4B7A-8781-6F0953607AB4}" type="slidenum">
              <a:rPr lang="en-GB" altLang="zh-CN"/>
              <a:pPr>
                <a:defRPr/>
              </a:pPr>
              <a:t>‹#›</a:t>
            </a:fld>
            <a:endParaRPr lang="en-GB" altLang="zh-CN"/>
          </a:p>
        </p:txBody>
      </p:sp>
    </p:spTree>
    <p:extLst>
      <p:ext uri="{BB962C8B-B14F-4D97-AF65-F5344CB8AC3E}">
        <p14:creationId xmlns:p14="http://schemas.microsoft.com/office/powerpoint/2010/main" val="1236536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BE48967-348A-48E2-A5DD-8A688E76AE4D}" type="datetimeFigureOut">
              <a:rPr lang="en-GB" altLang="zh-CN"/>
              <a:pPr>
                <a:defRPr/>
              </a:pPr>
              <a:t>21/02/2017</a:t>
            </a:fld>
            <a:endParaRPr lang="en-GB" altLang="zh-CN"/>
          </a:p>
        </p:txBody>
      </p:sp>
      <p:sp>
        <p:nvSpPr>
          <p:cNvPr id="4" name="Footer Placeholder 4"/>
          <p:cNvSpPr>
            <a:spLocks noGrp="1"/>
          </p:cNvSpPr>
          <p:nvPr>
            <p:ph type="ftr" sz="quarter" idx="11"/>
          </p:nvPr>
        </p:nvSpPr>
        <p:spPr/>
        <p:txBody>
          <a:bodyPr/>
          <a:lstStyle>
            <a:lvl1pPr>
              <a:defRPr/>
            </a:lvl1pPr>
          </a:lstStyle>
          <a:p>
            <a:pPr>
              <a:defRPr/>
            </a:pPr>
            <a:endParaRPr lang="en-GB" altLang="zh-CN"/>
          </a:p>
        </p:txBody>
      </p:sp>
      <p:sp>
        <p:nvSpPr>
          <p:cNvPr id="5" name="Slide Number Placeholder 5"/>
          <p:cNvSpPr>
            <a:spLocks noGrp="1"/>
          </p:cNvSpPr>
          <p:nvPr>
            <p:ph type="sldNum" sz="quarter" idx="12"/>
          </p:nvPr>
        </p:nvSpPr>
        <p:spPr/>
        <p:txBody>
          <a:bodyPr/>
          <a:lstStyle>
            <a:lvl1pPr>
              <a:defRPr/>
            </a:lvl1pPr>
          </a:lstStyle>
          <a:p>
            <a:pPr>
              <a:defRPr/>
            </a:pPr>
            <a:fld id="{D97CD05B-687F-491E-989B-F730EBC0DD3C}" type="slidenum">
              <a:rPr lang="en-GB" altLang="zh-CN"/>
              <a:pPr>
                <a:defRPr/>
              </a:pPr>
              <a:t>‹#›</a:t>
            </a:fld>
            <a:endParaRPr lang="en-GB" altLang="zh-CN"/>
          </a:p>
        </p:txBody>
      </p:sp>
    </p:spTree>
    <p:extLst>
      <p:ext uri="{BB962C8B-B14F-4D97-AF65-F5344CB8AC3E}">
        <p14:creationId xmlns:p14="http://schemas.microsoft.com/office/powerpoint/2010/main" val="629234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23AF9C-B214-4C3F-94FC-C6970755F8A2}" type="datetimeFigureOut">
              <a:rPr lang="en-GB" altLang="zh-CN"/>
              <a:pPr>
                <a:defRPr/>
              </a:pPr>
              <a:t>21/02/2017</a:t>
            </a:fld>
            <a:endParaRPr lang="en-GB" altLang="zh-CN"/>
          </a:p>
        </p:txBody>
      </p:sp>
      <p:sp>
        <p:nvSpPr>
          <p:cNvPr id="3" name="Footer Placeholder 4"/>
          <p:cNvSpPr>
            <a:spLocks noGrp="1"/>
          </p:cNvSpPr>
          <p:nvPr>
            <p:ph type="ftr" sz="quarter" idx="11"/>
          </p:nvPr>
        </p:nvSpPr>
        <p:spPr/>
        <p:txBody>
          <a:bodyPr/>
          <a:lstStyle>
            <a:lvl1pPr>
              <a:defRPr/>
            </a:lvl1pPr>
          </a:lstStyle>
          <a:p>
            <a:pPr>
              <a:defRPr/>
            </a:pPr>
            <a:endParaRPr lang="en-GB" altLang="zh-CN"/>
          </a:p>
        </p:txBody>
      </p:sp>
      <p:sp>
        <p:nvSpPr>
          <p:cNvPr id="4" name="Slide Number Placeholder 5"/>
          <p:cNvSpPr>
            <a:spLocks noGrp="1"/>
          </p:cNvSpPr>
          <p:nvPr>
            <p:ph type="sldNum" sz="quarter" idx="12"/>
          </p:nvPr>
        </p:nvSpPr>
        <p:spPr/>
        <p:txBody>
          <a:bodyPr/>
          <a:lstStyle>
            <a:lvl1pPr>
              <a:defRPr/>
            </a:lvl1pPr>
          </a:lstStyle>
          <a:p>
            <a:pPr>
              <a:defRPr/>
            </a:pPr>
            <a:fld id="{BCB46C0C-70C5-4F53-BD2D-BBA3DBCCB9B1}" type="slidenum">
              <a:rPr lang="en-GB" altLang="zh-CN"/>
              <a:pPr>
                <a:defRPr/>
              </a:pPr>
              <a:t>‹#›</a:t>
            </a:fld>
            <a:endParaRPr lang="en-GB" altLang="zh-CN"/>
          </a:p>
        </p:txBody>
      </p:sp>
    </p:spTree>
    <p:extLst>
      <p:ext uri="{BB962C8B-B14F-4D97-AF65-F5344CB8AC3E}">
        <p14:creationId xmlns:p14="http://schemas.microsoft.com/office/powerpoint/2010/main" val="4190426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757441-0EFE-4BAB-B34F-32E7FFC6AE46}" type="datetimeFigureOut">
              <a:rPr lang="en-GB" altLang="zh-CN"/>
              <a:pPr>
                <a:defRPr/>
              </a:pPr>
              <a:t>21/02/2017</a:t>
            </a:fld>
            <a:endParaRPr lang="en-GB" altLang="zh-CN"/>
          </a:p>
        </p:txBody>
      </p:sp>
      <p:sp>
        <p:nvSpPr>
          <p:cNvPr id="6" name="Footer Placeholder 4"/>
          <p:cNvSpPr>
            <a:spLocks noGrp="1"/>
          </p:cNvSpPr>
          <p:nvPr>
            <p:ph type="ftr" sz="quarter" idx="11"/>
          </p:nvPr>
        </p:nvSpPr>
        <p:spPr/>
        <p:txBody>
          <a:bodyPr/>
          <a:lstStyle>
            <a:lvl1pPr>
              <a:defRPr/>
            </a:lvl1pPr>
          </a:lstStyle>
          <a:p>
            <a:pPr>
              <a:defRPr/>
            </a:pPr>
            <a:endParaRPr lang="en-GB" altLang="zh-CN"/>
          </a:p>
        </p:txBody>
      </p:sp>
      <p:sp>
        <p:nvSpPr>
          <p:cNvPr id="7" name="Slide Number Placeholder 5"/>
          <p:cNvSpPr>
            <a:spLocks noGrp="1"/>
          </p:cNvSpPr>
          <p:nvPr>
            <p:ph type="sldNum" sz="quarter" idx="12"/>
          </p:nvPr>
        </p:nvSpPr>
        <p:spPr/>
        <p:txBody>
          <a:bodyPr/>
          <a:lstStyle>
            <a:lvl1pPr>
              <a:defRPr/>
            </a:lvl1pPr>
          </a:lstStyle>
          <a:p>
            <a:pPr>
              <a:defRPr/>
            </a:pPr>
            <a:fld id="{31886E96-FE40-4EF5-91DA-1146FE6E6309}" type="slidenum">
              <a:rPr lang="en-GB" altLang="zh-CN"/>
              <a:pPr>
                <a:defRPr/>
              </a:pPr>
              <a:t>‹#›</a:t>
            </a:fld>
            <a:endParaRPr lang="en-GB" altLang="zh-CN"/>
          </a:p>
        </p:txBody>
      </p:sp>
    </p:spTree>
    <p:extLst>
      <p:ext uri="{BB962C8B-B14F-4D97-AF65-F5344CB8AC3E}">
        <p14:creationId xmlns:p14="http://schemas.microsoft.com/office/powerpoint/2010/main" val="288044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B682FCB-668C-4C51-8968-04554B5FB35F}" type="datetimeFigureOut">
              <a:rPr lang="en-GB" altLang="ja-JP"/>
              <a:pPr>
                <a:defRPr/>
              </a:pPr>
              <a:t>21/02/2017</a:t>
            </a:fld>
            <a:endParaRPr lang="en-GB" altLang="ja-JP"/>
          </a:p>
        </p:txBody>
      </p:sp>
      <p:sp>
        <p:nvSpPr>
          <p:cNvPr id="5" name="Footer Placeholder 4"/>
          <p:cNvSpPr>
            <a:spLocks noGrp="1"/>
          </p:cNvSpPr>
          <p:nvPr>
            <p:ph type="ftr" sz="quarter" idx="11"/>
          </p:nvPr>
        </p:nvSpPr>
        <p:spPr/>
        <p:txBody>
          <a:bodyPr/>
          <a:lstStyle>
            <a:lvl1pPr>
              <a:defRPr/>
            </a:lvl1pPr>
          </a:lstStyle>
          <a:p>
            <a:pPr>
              <a:defRPr/>
            </a:pPr>
            <a:endParaRPr lang="en-GB" altLang="ja-JP"/>
          </a:p>
        </p:txBody>
      </p:sp>
      <p:sp>
        <p:nvSpPr>
          <p:cNvPr id="6" name="Slide Number Placeholder 5"/>
          <p:cNvSpPr>
            <a:spLocks noGrp="1"/>
          </p:cNvSpPr>
          <p:nvPr>
            <p:ph type="sldNum" sz="quarter" idx="12"/>
          </p:nvPr>
        </p:nvSpPr>
        <p:spPr/>
        <p:txBody>
          <a:bodyPr/>
          <a:lstStyle>
            <a:lvl1pPr>
              <a:defRPr/>
            </a:lvl1pPr>
          </a:lstStyle>
          <a:p>
            <a:pPr>
              <a:defRPr/>
            </a:pPr>
            <a:fld id="{D883BA54-9CBD-4864-AFBC-6F71CB2F995C}" type="slidenum">
              <a:rPr lang="en-GB" altLang="ja-JP"/>
              <a:pPr>
                <a:defRPr/>
              </a:pPr>
              <a:t>‹#›</a:t>
            </a:fld>
            <a:endParaRPr lang="en-GB" altLang="ja-JP"/>
          </a:p>
        </p:txBody>
      </p:sp>
    </p:spTree>
    <p:extLst>
      <p:ext uri="{BB962C8B-B14F-4D97-AF65-F5344CB8AC3E}">
        <p14:creationId xmlns:p14="http://schemas.microsoft.com/office/powerpoint/2010/main" val="1064580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76A469-C364-42F4-B14B-9D35A9716366}" type="datetimeFigureOut">
              <a:rPr lang="en-GB" altLang="zh-CN"/>
              <a:pPr>
                <a:defRPr/>
              </a:pPr>
              <a:t>21/02/2017</a:t>
            </a:fld>
            <a:endParaRPr lang="en-GB" altLang="zh-CN"/>
          </a:p>
        </p:txBody>
      </p:sp>
      <p:sp>
        <p:nvSpPr>
          <p:cNvPr id="6" name="Footer Placeholder 4"/>
          <p:cNvSpPr>
            <a:spLocks noGrp="1"/>
          </p:cNvSpPr>
          <p:nvPr>
            <p:ph type="ftr" sz="quarter" idx="11"/>
          </p:nvPr>
        </p:nvSpPr>
        <p:spPr/>
        <p:txBody>
          <a:bodyPr/>
          <a:lstStyle>
            <a:lvl1pPr>
              <a:defRPr/>
            </a:lvl1pPr>
          </a:lstStyle>
          <a:p>
            <a:pPr>
              <a:defRPr/>
            </a:pPr>
            <a:endParaRPr lang="en-GB" altLang="zh-CN"/>
          </a:p>
        </p:txBody>
      </p:sp>
      <p:sp>
        <p:nvSpPr>
          <p:cNvPr id="7" name="Slide Number Placeholder 5"/>
          <p:cNvSpPr>
            <a:spLocks noGrp="1"/>
          </p:cNvSpPr>
          <p:nvPr>
            <p:ph type="sldNum" sz="quarter" idx="12"/>
          </p:nvPr>
        </p:nvSpPr>
        <p:spPr/>
        <p:txBody>
          <a:bodyPr/>
          <a:lstStyle>
            <a:lvl1pPr>
              <a:defRPr/>
            </a:lvl1pPr>
          </a:lstStyle>
          <a:p>
            <a:pPr>
              <a:defRPr/>
            </a:pPr>
            <a:fld id="{E19EBA93-D32E-4F15-BE97-397E3C811E3A}" type="slidenum">
              <a:rPr lang="en-GB" altLang="zh-CN"/>
              <a:pPr>
                <a:defRPr/>
              </a:pPr>
              <a:t>‹#›</a:t>
            </a:fld>
            <a:endParaRPr lang="en-GB" altLang="zh-CN"/>
          </a:p>
        </p:txBody>
      </p:sp>
    </p:spTree>
    <p:extLst>
      <p:ext uri="{BB962C8B-B14F-4D97-AF65-F5344CB8AC3E}">
        <p14:creationId xmlns:p14="http://schemas.microsoft.com/office/powerpoint/2010/main" val="2974151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A3A3765-CA66-4DA4-897B-6F99E0D383FC}" type="datetimeFigureOut">
              <a:rPr lang="en-GB" altLang="zh-CN"/>
              <a:pPr>
                <a:defRPr/>
              </a:pPr>
              <a:t>21/02/2017</a:t>
            </a:fld>
            <a:endParaRPr lang="en-GB" altLang="zh-CN"/>
          </a:p>
        </p:txBody>
      </p:sp>
      <p:sp>
        <p:nvSpPr>
          <p:cNvPr id="5" name="Footer Placeholder 4"/>
          <p:cNvSpPr>
            <a:spLocks noGrp="1"/>
          </p:cNvSpPr>
          <p:nvPr>
            <p:ph type="ftr" sz="quarter" idx="11"/>
          </p:nvPr>
        </p:nvSpPr>
        <p:spPr/>
        <p:txBody>
          <a:bodyPr/>
          <a:lstStyle>
            <a:lvl1pPr>
              <a:defRPr/>
            </a:lvl1pPr>
          </a:lstStyle>
          <a:p>
            <a:pPr>
              <a:defRPr/>
            </a:pPr>
            <a:endParaRPr lang="en-GB" altLang="zh-CN"/>
          </a:p>
        </p:txBody>
      </p:sp>
      <p:sp>
        <p:nvSpPr>
          <p:cNvPr id="6" name="Slide Number Placeholder 5"/>
          <p:cNvSpPr>
            <a:spLocks noGrp="1"/>
          </p:cNvSpPr>
          <p:nvPr>
            <p:ph type="sldNum" sz="quarter" idx="12"/>
          </p:nvPr>
        </p:nvSpPr>
        <p:spPr/>
        <p:txBody>
          <a:bodyPr/>
          <a:lstStyle>
            <a:lvl1pPr>
              <a:defRPr/>
            </a:lvl1pPr>
          </a:lstStyle>
          <a:p>
            <a:pPr>
              <a:defRPr/>
            </a:pPr>
            <a:fld id="{C649E2D1-3AE9-4A10-99A1-1014CB70DA70}" type="slidenum">
              <a:rPr lang="en-GB" altLang="zh-CN"/>
              <a:pPr>
                <a:defRPr/>
              </a:pPr>
              <a:t>‹#›</a:t>
            </a:fld>
            <a:endParaRPr lang="en-GB" altLang="zh-CN"/>
          </a:p>
        </p:txBody>
      </p:sp>
    </p:spTree>
    <p:extLst>
      <p:ext uri="{BB962C8B-B14F-4D97-AF65-F5344CB8AC3E}">
        <p14:creationId xmlns:p14="http://schemas.microsoft.com/office/powerpoint/2010/main" val="3570145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587D6D7-3A15-404B-96A2-2E3470E8BE55}" type="datetimeFigureOut">
              <a:rPr lang="en-GB" altLang="zh-CN"/>
              <a:pPr>
                <a:defRPr/>
              </a:pPr>
              <a:t>21/02/2017</a:t>
            </a:fld>
            <a:endParaRPr lang="en-GB" altLang="zh-CN"/>
          </a:p>
        </p:txBody>
      </p:sp>
      <p:sp>
        <p:nvSpPr>
          <p:cNvPr id="5" name="Footer Placeholder 4"/>
          <p:cNvSpPr>
            <a:spLocks noGrp="1"/>
          </p:cNvSpPr>
          <p:nvPr>
            <p:ph type="ftr" sz="quarter" idx="11"/>
          </p:nvPr>
        </p:nvSpPr>
        <p:spPr/>
        <p:txBody>
          <a:bodyPr/>
          <a:lstStyle>
            <a:lvl1pPr>
              <a:defRPr/>
            </a:lvl1pPr>
          </a:lstStyle>
          <a:p>
            <a:pPr>
              <a:defRPr/>
            </a:pPr>
            <a:endParaRPr lang="en-GB" altLang="zh-CN"/>
          </a:p>
        </p:txBody>
      </p:sp>
      <p:sp>
        <p:nvSpPr>
          <p:cNvPr id="6" name="Slide Number Placeholder 5"/>
          <p:cNvSpPr>
            <a:spLocks noGrp="1"/>
          </p:cNvSpPr>
          <p:nvPr>
            <p:ph type="sldNum" sz="quarter" idx="12"/>
          </p:nvPr>
        </p:nvSpPr>
        <p:spPr/>
        <p:txBody>
          <a:bodyPr/>
          <a:lstStyle>
            <a:lvl1pPr>
              <a:defRPr/>
            </a:lvl1pPr>
          </a:lstStyle>
          <a:p>
            <a:pPr>
              <a:defRPr/>
            </a:pPr>
            <a:fld id="{7B8A16A1-ABA8-4C25-951F-6177082D7E19}" type="slidenum">
              <a:rPr lang="en-GB" altLang="zh-CN"/>
              <a:pPr>
                <a:defRPr/>
              </a:pPr>
              <a:t>‹#›</a:t>
            </a:fld>
            <a:endParaRPr lang="en-GB" altLang="zh-CN"/>
          </a:p>
        </p:txBody>
      </p:sp>
    </p:spTree>
    <p:extLst>
      <p:ext uri="{BB962C8B-B14F-4D97-AF65-F5344CB8AC3E}">
        <p14:creationId xmlns:p14="http://schemas.microsoft.com/office/powerpoint/2010/main" val="4093870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6"/>
          <p:cNvSpPr>
            <a:spLocks noGrp="1"/>
          </p:cNvSpPr>
          <p:nvPr>
            <p:ph type="dt" sz="half" idx="10"/>
          </p:nvPr>
        </p:nvSpPr>
        <p:spPr/>
        <p:txBody>
          <a:bodyPr/>
          <a:lstStyle>
            <a:lvl1pPr>
              <a:defRPr smtClean="0"/>
            </a:lvl1pPr>
          </a:lstStyle>
          <a:p>
            <a:pPr>
              <a:defRPr/>
            </a:pPr>
            <a:fld id="{8F6E3E1C-CD96-4362-81D2-0871CFF87F1D}" type="datetimeFigureOut">
              <a:rPr lang="en-GB" altLang="en-US"/>
              <a:pPr>
                <a:defRPr/>
              </a:pPr>
              <a:t>21/02/2017</a:t>
            </a:fld>
            <a:endParaRPr lang="en-GB" altLang="en-US"/>
          </a:p>
        </p:txBody>
      </p:sp>
      <p:sp>
        <p:nvSpPr>
          <p:cNvPr id="5" name="Slide Number Placeholder 7"/>
          <p:cNvSpPr>
            <a:spLocks noGrp="1"/>
          </p:cNvSpPr>
          <p:nvPr>
            <p:ph type="sldNum" sz="quarter" idx="11"/>
          </p:nvPr>
        </p:nvSpPr>
        <p:spPr/>
        <p:txBody>
          <a:bodyPr/>
          <a:lstStyle>
            <a:lvl1pPr>
              <a:defRPr smtClean="0"/>
            </a:lvl1pPr>
          </a:lstStyle>
          <a:p>
            <a:pPr>
              <a:defRPr/>
            </a:pPr>
            <a:fld id="{BD23F730-D305-4BD0-B2C8-7A3E2E86D1B6}" type="slidenum">
              <a:rPr lang="en-GB" altLang="en-US"/>
              <a:pPr>
                <a:defRPr/>
              </a:pPr>
              <a:t>‹#›</a:t>
            </a:fld>
            <a:endParaRPr lang="en-GB" altLang="en-US"/>
          </a:p>
        </p:txBody>
      </p:sp>
      <p:sp>
        <p:nvSpPr>
          <p:cNvPr id="6" name="Footer Placeholder 8"/>
          <p:cNvSpPr>
            <a:spLocks noGrp="1"/>
          </p:cNvSpPr>
          <p:nvPr>
            <p:ph type="ftr" sz="quarter" idx="12"/>
          </p:nvPr>
        </p:nvSpPr>
        <p:spPr/>
        <p:txBody>
          <a:bodyPr/>
          <a:lstStyle>
            <a:lvl1pPr>
              <a:defRPr smtClean="0"/>
            </a:lvl1pPr>
          </a:lstStyle>
          <a:p>
            <a:pPr>
              <a:defRPr/>
            </a:pPr>
            <a:endParaRPr lang="en-GB" altLang="en-US"/>
          </a:p>
        </p:txBody>
      </p:sp>
    </p:spTree>
    <p:extLst>
      <p:ext uri="{BB962C8B-B14F-4D97-AF65-F5344CB8AC3E}">
        <p14:creationId xmlns:p14="http://schemas.microsoft.com/office/powerpoint/2010/main" val="1856837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86D89EA-9A60-4354-B821-86B721FFB29A}" type="datetimeFigureOut">
              <a:rPr lang="en-GB" altLang="en-US"/>
              <a:pPr>
                <a:defRPr/>
              </a:pPr>
              <a:t>21/02/2017</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03E5BB54-E96C-40B7-98A7-D11F857D31AF}" type="slidenum">
              <a:rPr lang="en-GB" altLang="en-US"/>
              <a:pPr>
                <a:defRPr/>
              </a:pPr>
              <a:t>‹#›</a:t>
            </a:fld>
            <a:endParaRPr lang="en-GB" altLang="en-US"/>
          </a:p>
        </p:txBody>
      </p:sp>
    </p:spTree>
    <p:extLst>
      <p:ext uri="{BB962C8B-B14F-4D97-AF65-F5344CB8AC3E}">
        <p14:creationId xmlns:p14="http://schemas.microsoft.com/office/powerpoint/2010/main" val="1942022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08E5AD-C955-4830-BFF5-F067EB1292D7}" type="datetimeFigureOut">
              <a:rPr lang="en-GB" altLang="en-US"/>
              <a:pPr>
                <a:defRPr/>
              </a:pPr>
              <a:t>21/02/2017</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347B661D-E9ED-45BC-9494-2F257ED0FBB1}" type="slidenum">
              <a:rPr lang="en-GB" altLang="en-US"/>
              <a:pPr>
                <a:defRPr/>
              </a:pPr>
              <a:t>‹#›</a:t>
            </a:fld>
            <a:endParaRPr lang="en-GB" altLang="en-US"/>
          </a:p>
        </p:txBody>
      </p:sp>
    </p:spTree>
    <p:extLst>
      <p:ext uri="{BB962C8B-B14F-4D97-AF65-F5344CB8AC3E}">
        <p14:creationId xmlns:p14="http://schemas.microsoft.com/office/powerpoint/2010/main" val="2310637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D7A6D315-0FC0-46B9-9690-C909C18B25C4}" type="datetimeFigureOut">
              <a:rPr lang="en-GB" altLang="en-US"/>
              <a:pPr>
                <a:defRPr/>
              </a:pPr>
              <a:t>21/02/2017</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D893980D-49B8-485F-9B39-E552373740C3}" type="slidenum">
              <a:rPr lang="en-GB" altLang="en-US"/>
              <a:pPr>
                <a:defRPr/>
              </a:pPr>
              <a:t>‹#›</a:t>
            </a:fld>
            <a:endParaRPr lang="en-GB" altLang="en-US"/>
          </a:p>
        </p:txBody>
      </p:sp>
    </p:spTree>
    <p:extLst>
      <p:ext uri="{BB962C8B-B14F-4D97-AF65-F5344CB8AC3E}">
        <p14:creationId xmlns:p14="http://schemas.microsoft.com/office/powerpoint/2010/main" val="150402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21B554B-9E9F-45B9-BC5C-7E45FCE7C935}" type="datetimeFigureOut">
              <a:rPr lang="en-GB" altLang="en-US"/>
              <a:pPr>
                <a:defRPr/>
              </a:pPr>
              <a:t>21/02/2017</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4939F49D-1C1D-474E-B89D-78800836C906}" type="slidenum">
              <a:rPr lang="en-GB" altLang="en-US"/>
              <a:pPr>
                <a:defRPr/>
              </a:pPr>
              <a:t>‹#›</a:t>
            </a:fld>
            <a:endParaRPr lang="en-GB" altLang="en-US"/>
          </a:p>
        </p:txBody>
      </p:sp>
    </p:spTree>
    <p:extLst>
      <p:ext uri="{BB962C8B-B14F-4D97-AF65-F5344CB8AC3E}">
        <p14:creationId xmlns:p14="http://schemas.microsoft.com/office/powerpoint/2010/main" val="3586468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F785C19-9FD3-449A-A8AB-1669BC059EF1}" type="datetimeFigureOut">
              <a:rPr lang="en-GB" altLang="en-US"/>
              <a:pPr>
                <a:defRPr/>
              </a:pPr>
              <a:t>21/02/2017</a:t>
            </a:fld>
            <a:endParaRPr lang="en-GB" altLang="en-US"/>
          </a:p>
        </p:txBody>
      </p:sp>
      <p:sp>
        <p:nvSpPr>
          <p:cNvPr id="4" name="Footer Placeholder 4"/>
          <p:cNvSpPr>
            <a:spLocks noGrp="1"/>
          </p:cNvSpPr>
          <p:nvPr>
            <p:ph type="ftr" sz="quarter" idx="11"/>
          </p:nvPr>
        </p:nvSpPr>
        <p:spPr/>
        <p:txBody>
          <a:bodyPr/>
          <a:lstStyle>
            <a:lvl1pPr>
              <a:defRPr/>
            </a:lvl1pPr>
          </a:lstStyle>
          <a:p>
            <a:pPr>
              <a:defRPr/>
            </a:pPr>
            <a:endParaRPr lang="en-GB" altLang="en-US"/>
          </a:p>
        </p:txBody>
      </p:sp>
      <p:sp>
        <p:nvSpPr>
          <p:cNvPr id="5" name="Slide Number Placeholder 5"/>
          <p:cNvSpPr>
            <a:spLocks noGrp="1"/>
          </p:cNvSpPr>
          <p:nvPr>
            <p:ph type="sldNum" sz="quarter" idx="12"/>
          </p:nvPr>
        </p:nvSpPr>
        <p:spPr/>
        <p:txBody>
          <a:bodyPr/>
          <a:lstStyle>
            <a:lvl1pPr>
              <a:defRPr/>
            </a:lvl1pPr>
          </a:lstStyle>
          <a:p>
            <a:pPr>
              <a:defRPr/>
            </a:pPr>
            <a:fld id="{E732DA2E-C70A-4D91-BA09-7AA55508E83B}" type="slidenum">
              <a:rPr lang="en-GB" altLang="en-US"/>
              <a:pPr>
                <a:defRPr/>
              </a:pPr>
              <a:t>‹#›</a:t>
            </a:fld>
            <a:endParaRPr lang="en-GB" altLang="en-US"/>
          </a:p>
        </p:txBody>
      </p:sp>
    </p:spTree>
    <p:extLst>
      <p:ext uri="{BB962C8B-B14F-4D97-AF65-F5344CB8AC3E}">
        <p14:creationId xmlns:p14="http://schemas.microsoft.com/office/powerpoint/2010/main" val="3325810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2F9F0B-F8EB-433C-9299-1247C81AF91A}" type="datetimeFigureOut">
              <a:rPr lang="en-GB" altLang="en-US"/>
              <a:pPr>
                <a:defRPr/>
              </a:pPr>
              <a:t>21/02/2017</a:t>
            </a:fld>
            <a:endParaRPr lang="en-GB" altLang="en-US"/>
          </a:p>
        </p:txBody>
      </p:sp>
      <p:sp>
        <p:nvSpPr>
          <p:cNvPr id="3" name="Footer Placeholder 4"/>
          <p:cNvSpPr>
            <a:spLocks noGrp="1"/>
          </p:cNvSpPr>
          <p:nvPr>
            <p:ph type="ftr" sz="quarter" idx="11"/>
          </p:nvPr>
        </p:nvSpPr>
        <p:spPr/>
        <p:txBody>
          <a:bodyPr/>
          <a:lstStyle>
            <a:lvl1pPr>
              <a:defRPr/>
            </a:lvl1pPr>
          </a:lstStyle>
          <a:p>
            <a:pPr>
              <a:defRPr/>
            </a:pPr>
            <a:endParaRPr lang="en-GB" altLang="en-US"/>
          </a:p>
        </p:txBody>
      </p:sp>
      <p:sp>
        <p:nvSpPr>
          <p:cNvPr id="4" name="Slide Number Placeholder 5"/>
          <p:cNvSpPr>
            <a:spLocks noGrp="1"/>
          </p:cNvSpPr>
          <p:nvPr>
            <p:ph type="sldNum" sz="quarter" idx="12"/>
          </p:nvPr>
        </p:nvSpPr>
        <p:spPr/>
        <p:txBody>
          <a:bodyPr/>
          <a:lstStyle>
            <a:lvl1pPr>
              <a:defRPr/>
            </a:lvl1pPr>
          </a:lstStyle>
          <a:p>
            <a:pPr>
              <a:defRPr/>
            </a:pPr>
            <a:fld id="{009FEFC5-2BF0-4DFD-803F-285CF3FB4E29}" type="slidenum">
              <a:rPr lang="en-GB" altLang="en-US"/>
              <a:pPr>
                <a:defRPr/>
              </a:pPr>
              <a:t>‹#›</a:t>
            </a:fld>
            <a:endParaRPr lang="en-GB" altLang="en-US"/>
          </a:p>
        </p:txBody>
      </p:sp>
    </p:spTree>
    <p:extLst>
      <p:ext uri="{BB962C8B-B14F-4D97-AF65-F5344CB8AC3E}">
        <p14:creationId xmlns:p14="http://schemas.microsoft.com/office/powerpoint/2010/main" val="49372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7B7D292-3B92-4B80-883F-44E110A1F42E}" type="datetimeFigureOut">
              <a:rPr lang="en-GB" altLang="ja-JP"/>
              <a:pPr>
                <a:defRPr/>
              </a:pPr>
              <a:t>21/02/2017</a:t>
            </a:fld>
            <a:endParaRPr lang="en-GB" altLang="ja-JP"/>
          </a:p>
        </p:txBody>
      </p:sp>
      <p:sp>
        <p:nvSpPr>
          <p:cNvPr id="5" name="Footer Placeholder 4"/>
          <p:cNvSpPr>
            <a:spLocks noGrp="1"/>
          </p:cNvSpPr>
          <p:nvPr>
            <p:ph type="ftr" sz="quarter" idx="11"/>
          </p:nvPr>
        </p:nvSpPr>
        <p:spPr/>
        <p:txBody>
          <a:bodyPr/>
          <a:lstStyle>
            <a:lvl1pPr>
              <a:defRPr/>
            </a:lvl1pPr>
          </a:lstStyle>
          <a:p>
            <a:pPr>
              <a:defRPr/>
            </a:pPr>
            <a:endParaRPr lang="en-GB" altLang="ja-JP"/>
          </a:p>
        </p:txBody>
      </p:sp>
      <p:sp>
        <p:nvSpPr>
          <p:cNvPr id="6" name="Slide Number Placeholder 5"/>
          <p:cNvSpPr>
            <a:spLocks noGrp="1"/>
          </p:cNvSpPr>
          <p:nvPr>
            <p:ph type="sldNum" sz="quarter" idx="12"/>
          </p:nvPr>
        </p:nvSpPr>
        <p:spPr/>
        <p:txBody>
          <a:bodyPr/>
          <a:lstStyle>
            <a:lvl1pPr>
              <a:defRPr/>
            </a:lvl1pPr>
          </a:lstStyle>
          <a:p>
            <a:pPr>
              <a:defRPr/>
            </a:pPr>
            <a:fld id="{ED706031-7D41-49D9-B0D2-65DFF61C974E}" type="slidenum">
              <a:rPr lang="en-GB" altLang="ja-JP"/>
              <a:pPr>
                <a:defRPr/>
              </a:pPr>
              <a:t>‹#›</a:t>
            </a:fld>
            <a:endParaRPr lang="en-GB" altLang="ja-JP"/>
          </a:p>
        </p:txBody>
      </p:sp>
    </p:spTree>
    <p:extLst>
      <p:ext uri="{BB962C8B-B14F-4D97-AF65-F5344CB8AC3E}">
        <p14:creationId xmlns:p14="http://schemas.microsoft.com/office/powerpoint/2010/main" val="468562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D68D4D-2375-4241-B321-804F422FC1AA}" type="datetimeFigureOut">
              <a:rPr lang="en-GB" altLang="en-US"/>
              <a:pPr>
                <a:defRPr/>
              </a:pPr>
              <a:t>21/02/2017</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4844A71E-4D02-4816-A4CA-2EE8E2431F4A}" type="slidenum">
              <a:rPr lang="en-GB" altLang="en-US"/>
              <a:pPr>
                <a:defRPr/>
              </a:pPr>
              <a:t>‹#›</a:t>
            </a:fld>
            <a:endParaRPr lang="en-GB" altLang="en-US"/>
          </a:p>
        </p:txBody>
      </p:sp>
    </p:spTree>
    <p:extLst>
      <p:ext uri="{BB962C8B-B14F-4D97-AF65-F5344CB8AC3E}">
        <p14:creationId xmlns:p14="http://schemas.microsoft.com/office/powerpoint/2010/main" val="1829067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0943AA-A67D-4631-A338-F89D811965B9}" type="datetimeFigureOut">
              <a:rPr lang="en-GB" altLang="en-US"/>
              <a:pPr>
                <a:defRPr/>
              </a:pPr>
              <a:t>21/02/2017</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68875EB9-3579-4296-9DE1-279356373BB5}" type="slidenum">
              <a:rPr lang="en-GB" altLang="en-US"/>
              <a:pPr>
                <a:defRPr/>
              </a:pPr>
              <a:t>‹#›</a:t>
            </a:fld>
            <a:endParaRPr lang="en-GB" altLang="en-US"/>
          </a:p>
        </p:txBody>
      </p:sp>
    </p:spTree>
    <p:extLst>
      <p:ext uri="{BB962C8B-B14F-4D97-AF65-F5344CB8AC3E}">
        <p14:creationId xmlns:p14="http://schemas.microsoft.com/office/powerpoint/2010/main" val="1123559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B214486-6BF4-483B-AFC6-B77F6C96373F}" type="datetimeFigureOut">
              <a:rPr lang="en-GB" altLang="en-US"/>
              <a:pPr>
                <a:defRPr/>
              </a:pPr>
              <a:t>21/02/2017</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D955CFD8-0CC4-4D4E-B428-65A8CF87D3E3}" type="slidenum">
              <a:rPr lang="en-GB" altLang="en-US"/>
              <a:pPr>
                <a:defRPr/>
              </a:pPr>
              <a:t>‹#›</a:t>
            </a:fld>
            <a:endParaRPr lang="en-GB" altLang="en-US"/>
          </a:p>
        </p:txBody>
      </p:sp>
    </p:spTree>
    <p:extLst>
      <p:ext uri="{BB962C8B-B14F-4D97-AF65-F5344CB8AC3E}">
        <p14:creationId xmlns:p14="http://schemas.microsoft.com/office/powerpoint/2010/main" val="19878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6CE4E25-BA21-4C6D-938F-459C2F20DE60}" type="datetimeFigureOut">
              <a:rPr lang="en-GB" altLang="en-US"/>
              <a:pPr>
                <a:defRPr/>
              </a:pPr>
              <a:t>21/02/2017</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3AAE5CBE-F969-4EAE-8583-EA7AF6A01F04}" type="slidenum">
              <a:rPr lang="en-GB" altLang="en-US"/>
              <a:pPr>
                <a:defRPr/>
              </a:pPr>
              <a:t>‹#›</a:t>
            </a:fld>
            <a:endParaRPr lang="en-GB" altLang="en-US"/>
          </a:p>
        </p:txBody>
      </p:sp>
    </p:spTree>
    <p:extLst>
      <p:ext uri="{BB962C8B-B14F-4D97-AF65-F5344CB8AC3E}">
        <p14:creationId xmlns:p14="http://schemas.microsoft.com/office/powerpoint/2010/main" val="322891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85F4D53-E4F6-4B8E-B13F-0AF1FB175DC9}" type="datetimeFigureOut">
              <a:rPr lang="en-GB" altLang="ja-JP"/>
              <a:pPr>
                <a:defRPr/>
              </a:pPr>
              <a:t>21/02/2017</a:t>
            </a:fld>
            <a:endParaRPr lang="en-GB" altLang="ja-JP"/>
          </a:p>
        </p:txBody>
      </p:sp>
      <p:sp>
        <p:nvSpPr>
          <p:cNvPr id="6" name="Footer Placeholder 4"/>
          <p:cNvSpPr>
            <a:spLocks noGrp="1"/>
          </p:cNvSpPr>
          <p:nvPr>
            <p:ph type="ftr" sz="quarter" idx="11"/>
          </p:nvPr>
        </p:nvSpPr>
        <p:spPr/>
        <p:txBody>
          <a:bodyPr/>
          <a:lstStyle>
            <a:lvl1pPr>
              <a:defRPr/>
            </a:lvl1pPr>
          </a:lstStyle>
          <a:p>
            <a:pPr>
              <a:defRPr/>
            </a:pPr>
            <a:endParaRPr lang="en-GB" altLang="ja-JP"/>
          </a:p>
        </p:txBody>
      </p:sp>
      <p:sp>
        <p:nvSpPr>
          <p:cNvPr id="7" name="Slide Number Placeholder 5"/>
          <p:cNvSpPr>
            <a:spLocks noGrp="1"/>
          </p:cNvSpPr>
          <p:nvPr>
            <p:ph type="sldNum" sz="quarter" idx="12"/>
          </p:nvPr>
        </p:nvSpPr>
        <p:spPr/>
        <p:txBody>
          <a:bodyPr/>
          <a:lstStyle>
            <a:lvl1pPr>
              <a:defRPr/>
            </a:lvl1pPr>
          </a:lstStyle>
          <a:p>
            <a:pPr>
              <a:defRPr/>
            </a:pPr>
            <a:fld id="{306B1F96-FAF2-4ECA-95BA-00BA23F22E1D}" type="slidenum">
              <a:rPr lang="en-GB" altLang="ja-JP"/>
              <a:pPr>
                <a:defRPr/>
              </a:pPr>
              <a:t>‹#›</a:t>
            </a:fld>
            <a:endParaRPr lang="en-GB" altLang="ja-JP"/>
          </a:p>
        </p:txBody>
      </p:sp>
    </p:spTree>
    <p:extLst>
      <p:ext uri="{BB962C8B-B14F-4D97-AF65-F5344CB8AC3E}">
        <p14:creationId xmlns:p14="http://schemas.microsoft.com/office/powerpoint/2010/main" val="356639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09FD2B73-3EDB-4567-928B-F46C55EFB81F}" type="datetimeFigureOut">
              <a:rPr lang="en-GB" altLang="ja-JP"/>
              <a:pPr>
                <a:defRPr/>
              </a:pPr>
              <a:t>21/02/2017</a:t>
            </a:fld>
            <a:endParaRPr lang="en-GB" altLang="ja-JP"/>
          </a:p>
        </p:txBody>
      </p:sp>
      <p:sp>
        <p:nvSpPr>
          <p:cNvPr id="8" name="Footer Placeholder 4"/>
          <p:cNvSpPr>
            <a:spLocks noGrp="1"/>
          </p:cNvSpPr>
          <p:nvPr>
            <p:ph type="ftr" sz="quarter" idx="11"/>
          </p:nvPr>
        </p:nvSpPr>
        <p:spPr/>
        <p:txBody>
          <a:bodyPr/>
          <a:lstStyle>
            <a:lvl1pPr>
              <a:defRPr/>
            </a:lvl1pPr>
          </a:lstStyle>
          <a:p>
            <a:pPr>
              <a:defRPr/>
            </a:pPr>
            <a:endParaRPr lang="en-GB" altLang="ja-JP"/>
          </a:p>
        </p:txBody>
      </p:sp>
      <p:sp>
        <p:nvSpPr>
          <p:cNvPr id="9" name="Slide Number Placeholder 5"/>
          <p:cNvSpPr>
            <a:spLocks noGrp="1"/>
          </p:cNvSpPr>
          <p:nvPr>
            <p:ph type="sldNum" sz="quarter" idx="12"/>
          </p:nvPr>
        </p:nvSpPr>
        <p:spPr/>
        <p:txBody>
          <a:bodyPr/>
          <a:lstStyle>
            <a:lvl1pPr>
              <a:defRPr/>
            </a:lvl1pPr>
          </a:lstStyle>
          <a:p>
            <a:pPr>
              <a:defRPr/>
            </a:pPr>
            <a:fld id="{2F2CBCF5-EF38-461D-8F45-8A207E1CE202}" type="slidenum">
              <a:rPr lang="en-GB" altLang="ja-JP"/>
              <a:pPr>
                <a:defRPr/>
              </a:pPr>
              <a:t>‹#›</a:t>
            </a:fld>
            <a:endParaRPr lang="en-GB" altLang="ja-JP"/>
          </a:p>
        </p:txBody>
      </p:sp>
    </p:spTree>
    <p:extLst>
      <p:ext uri="{BB962C8B-B14F-4D97-AF65-F5344CB8AC3E}">
        <p14:creationId xmlns:p14="http://schemas.microsoft.com/office/powerpoint/2010/main" val="11207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7DFC382-47B1-466D-83C0-64E9354B698D}" type="datetimeFigureOut">
              <a:rPr lang="en-GB" altLang="ja-JP"/>
              <a:pPr>
                <a:defRPr/>
              </a:pPr>
              <a:t>21/02/2017</a:t>
            </a:fld>
            <a:endParaRPr lang="en-GB" altLang="ja-JP"/>
          </a:p>
        </p:txBody>
      </p:sp>
      <p:sp>
        <p:nvSpPr>
          <p:cNvPr id="4" name="Footer Placeholder 4"/>
          <p:cNvSpPr>
            <a:spLocks noGrp="1"/>
          </p:cNvSpPr>
          <p:nvPr>
            <p:ph type="ftr" sz="quarter" idx="11"/>
          </p:nvPr>
        </p:nvSpPr>
        <p:spPr/>
        <p:txBody>
          <a:bodyPr/>
          <a:lstStyle>
            <a:lvl1pPr>
              <a:defRPr/>
            </a:lvl1pPr>
          </a:lstStyle>
          <a:p>
            <a:pPr>
              <a:defRPr/>
            </a:pPr>
            <a:endParaRPr lang="en-GB" altLang="ja-JP"/>
          </a:p>
        </p:txBody>
      </p:sp>
      <p:sp>
        <p:nvSpPr>
          <p:cNvPr id="5" name="Slide Number Placeholder 5"/>
          <p:cNvSpPr>
            <a:spLocks noGrp="1"/>
          </p:cNvSpPr>
          <p:nvPr>
            <p:ph type="sldNum" sz="quarter" idx="12"/>
          </p:nvPr>
        </p:nvSpPr>
        <p:spPr/>
        <p:txBody>
          <a:bodyPr/>
          <a:lstStyle>
            <a:lvl1pPr>
              <a:defRPr/>
            </a:lvl1pPr>
          </a:lstStyle>
          <a:p>
            <a:pPr>
              <a:defRPr/>
            </a:pPr>
            <a:fld id="{87E0771C-A718-467F-A937-7293135645C0}" type="slidenum">
              <a:rPr lang="en-GB" altLang="ja-JP"/>
              <a:pPr>
                <a:defRPr/>
              </a:pPr>
              <a:t>‹#›</a:t>
            </a:fld>
            <a:endParaRPr lang="en-GB" altLang="ja-JP"/>
          </a:p>
        </p:txBody>
      </p:sp>
    </p:spTree>
    <p:extLst>
      <p:ext uri="{BB962C8B-B14F-4D97-AF65-F5344CB8AC3E}">
        <p14:creationId xmlns:p14="http://schemas.microsoft.com/office/powerpoint/2010/main" val="1649552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63F31C-D16F-489B-89A9-1A8500A5E33F}" type="datetimeFigureOut">
              <a:rPr lang="en-GB" altLang="ja-JP"/>
              <a:pPr>
                <a:defRPr/>
              </a:pPr>
              <a:t>21/02/2017</a:t>
            </a:fld>
            <a:endParaRPr lang="en-GB" altLang="ja-JP"/>
          </a:p>
        </p:txBody>
      </p:sp>
      <p:sp>
        <p:nvSpPr>
          <p:cNvPr id="3" name="Footer Placeholder 4"/>
          <p:cNvSpPr>
            <a:spLocks noGrp="1"/>
          </p:cNvSpPr>
          <p:nvPr>
            <p:ph type="ftr" sz="quarter" idx="11"/>
          </p:nvPr>
        </p:nvSpPr>
        <p:spPr/>
        <p:txBody>
          <a:bodyPr/>
          <a:lstStyle>
            <a:lvl1pPr>
              <a:defRPr/>
            </a:lvl1pPr>
          </a:lstStyle>
          <a:p>
            <a:pPr>
              <a:defRPr/>
            </a:pPr>
            <a:endParaRPr lang="en-GB" altLang="ja-JP"/>
          </a:p>
        </p:txBody>
      </p:sp>
      <p:sp>
        <p:nvSpPr>
          <p:cNvPr id="4" name="Slide Number Placeholder 5"/>
          <p:cNvSpPr>
            <a:spLocks noGrp="1"/>
          </p:cNvSpPr>
          <p:nvPr>
            <p:ph type="sldNum" sz="quarter" idx="12"/>
          </p:nvPr>
        </p:nvSpPr>
        <p:spPr/>
        <p:txBody>
          <a:bodyPr/>
          <a:lstStyle>
            <a:lvl1pPr>
              <a:defRPr/>
            </a:lvl1pPr>
          </a:lstStyle>
          <a:p>
            <a:pPr>
              <a:defRPr/>
            </a:pPr>
            <a:fld id="{DB0D97C7-9452-4EFB-8E86-65BB040B1DA7}" type="slidenum">
              <a:rPr lang="en-GB" altLang="ja-JP"/>
              <a:pPr>
                <a:defRPr/>
              </a:pPr>
              <a:t>‹#›</a:t>
            </a:fld>
            <a:endParaRPr lang="en-GB" altLang="ja-JP"/>
          </a:p>
        </p:txBody>
      </p:sp>
    </p:spTree>
    <p:extLst>
      <p:ext uri="{BB962C8B-B14F-4D97-AF65-F5344CB8AC3E}">
        <p14:creationId xmlns:p14="http://schemas.microsoft.com/office/powerpoint/2010/main" val="33119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495617-5A69-4C9B-BA68-625C226D14EA}" type="datetimeFigureOut">
              <a:rPr lang="en-GB" altLang="ja-JP"/>
              <a:pPr>
                <a:defRPr/>
              </a:pPr>
              <a:t>21/02/2017</a:t>
            </a:fld>
            <a:endParaRPr lang="en-GB" altLang="ja-JP"/>
          </a:p>
        </p:txBody>
      </p:sp>
      <p:sp>
        <p:nvSpPr>
          <p:cNvPr id="6" name="Footer Placeholder 4"/>
          <p:cNvSpPr>
            <a:spLocks noGrp="1"/>
          </p:cNvSpPr>
          <p:nvPr>
            <p:ph type="ftr" sz="quarter" idx="11"/>
          </p:nvPr>
        </p:nvSpPr>
        <p:spPr/>
        <p:txBody>
          <a:bodyPr/>
          <a:lstStyle>
            <a:lvl1pPr>
              <a:defRPr/>
            </a:lvl1pPr>
          </a:lstStyle>
          <a:p>
            <a:pPr>
              <a:defRPr/>
            </a:pPr>
            <a:endParaRPr lang="en-GB" altLang="ja-JP"/>
          </a:p>
        </p:txBody>
      </p:sp>
      <p:sp>
        <p:nvSpPr>
          <p:cNvPr id="7" name="Slide Number Placeholder 5"/>
          <p:cNvSpPr>
            <a:spLocks noGrp="1"/>
          </p:cNvSpPr>
          <p:nvPr>
            <p:ph type="sldNum" sz="quarter" idx="12"/>
          </p:nvPr>
        </p:nvSpPr>
        <p:spPr/>
        <p:txBody>
          <a:bodyPr/>
          <a:lstStyle>
            <a:lvl1pPr>
              <a:defRPr/>
            </a:lvl1pPr>
          </a:lstStyle>
          <a:p>
            <a:pPr>
              <a:defRPr/>
            </a:pPr>
            <a:fld id="{5740EEC0-EA83-457A-A7AF-C2413CC4BC8C}" type="slidenum">
              <a:rPr lang="en-GB" altLang="ja-JP"/>
              <a:pPr>
                <a:defRPr/>
              </a:pPr>
              <a:t>‹#›</a:t>
            </a:fld>
            <a:endParaRPr lang="en-GB" altLang="ja-JP"/>
          </a:p>
        </p:txBody>
      </p:sp>
    </p:spTree>
    <p:extLst>
      <p:ext uri="{BB962C8B-B14F-4D97-AF65-F5344CB8AC3E}">
        <p14:creationId xmlns:p14="http://schemas.microsoft.com/office/powerpoint/2010/main" val="108988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1FFEB5-9483-4A07-BCCC-2DAE24B96197}" type="datetimeFigureOut">
              <a:rPr lang="en-GB" altLang="ja-JP"/>
              <a:pPr>
                <a:defRPr/>
              </a:pPr>
              <a:t>21/02/2017</a:t>
            </a:fld>
            <a:endParaRPr lang="en-GB" altLang="ja-JP"/>
          </a:p>
        </p:txBody>
      </p:sp>
      <p:sp>
        <p:nvSpPr>
          <p:cNvPr id="6" name="Footer Placeholder 4"/>
          <p:cNvSpPr>
            <a:spLocks noGrp="1"/>
          </p:cNvSpPr>
          <p:nvPr>
            <p:ph type="ftr" sz="quarter" idx="11"/>
          </p:nvPr>
        </p:nvSpPr>
        <p:spPr/>
        <p:txBody>
          <a:bodyPr/>
          <a:lstStyle>
            <a:lvl1pPr>
              <a:defRPr/>
            </a:lvl1pPr>
          </a:lstStyle>
          <a:p>
            <a:pPr>
              <a:defRPr/>
            </a:pPr>
            <a:endParaRPr lang="en-GB" altLang="ja-JP"/>
          </a:p>
        </p:txBody>
      </p:sp>
      <p:sp>
        <p:nvSpPr>
          <p:cNvPr id="7" name="Slide Number Placeholder 5"/>
          <p:cNvSpPr>
            <a:spLocks noGrp="1"/>
          </p:cNvSpPr>
          <p:nvPr>
            <p:ph type="sldNum" sz="quarter" idx="12"/>
          </p:nvPr>
        </p:nvSpPr>
        <p:spPr/>
        <p:txBody>
          <a:bodyPr/>
          <a:lstStyle>
            <a:lvl1pPr>
              <a:defRPr/>
            </a:lvl1pPr>
          </a:lstStyle>
          <a:p>
            <a:pPr>
              <a:defRPr/>
            </a:pPr>
            <a:fld id="{8071AA21-D22E-4225-91F8-6B36851E3763}" type="slidenum">
              <a:rPr lang="en-GB" altLang="ja-JP"/>
              <a:pPr>
                <a:defRPr/>
              </a:pPr>
              <a:t>‹#›</a:t>
            </a:fld>
            <a:endParaRPr lang="en-GB" altLang="ja-JP"/>
          </a:p>
        </p:txBody>
      </p:sp>
    </p:spTree>
    <p:extLst>
      <p:ext uri="{BB962C8B-B14F-4D97-AF65-F5344CB8AC3E}">
        <p14:creationId xmlns:p14="http://schemas.microsoft.com/office/powerpoint/2010/main" val="283661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GB" altLang="ja-JP" smtClean="0"/>
          </a:p>
        </p:txBody>
      </p:sp>
      <p:sp>
        <p:nvSpPr>
          <p:cNvPr id="1027" name="Text Placeholder 2"/>
          <p:cNvSpPr>
            <a:spLocks noGrp="1"/>
          </p:cNvSpPr>
          <p:nvPr>
            <p:ph type="body" idx="1"/>
          </p:nvPr>
        </p:nvSpPr>
        <p:spPr bwMode="auto">
          <a:xfrm>
            <a:off x="468313" y="1484313"/>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GB" altLang="ja-JP"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4E2B138E-E619-459E-8383-EFDDE7911456}" type="datetimeFigureOut">
              <a:rPr lang="en-GB" altLang="ja-JP"/>
              <a:pPr>
                <a:defRPr/>
              </a:pPr>
              <a:t>21/02/2017</a:t>
            </a:fld>
            <a:endParaRPr lang="en-GB" altLang="ja-JP"/>
          </a:p>
        </p:txBody>
      </p:sp>
      <p:sp>
        <p:nvSpPr>
          <p:cNvPr id="5" name="Footer Placeholder 4"/>
          <p:cNvSpPr>
            <a:spLocks noGrp="1"/>
          </p:cNvSpPr>
          <p:nvPr>
            <p:ph type="ftr" sz="quarter" idx="3"/>
          </p:nvPr>
        </p:nvSpPr>
        <p:spPr>
          <a:xfrm>
            <a:off x="1403350" y="6021388"/>
            <a:ext cx="6913563" cy="700087"/>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defRPr>
            </a:lvl1pPr>
          </a:lstStyle>
          <a:p>
            <a:pPr>
              <a:defRPr/>
            </a:pPr>
            <a:endParaRPr lang="en-GB" altLang="ja-JP"/>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A757E330-5965-49FA-8A60-101839F1C0EF}" type="slidenum">
              <a:rPr lang="en-GB" altLang="ja-JP"/>
              <a:pPr>
                <a:defRPr/>
              </a:pPr>
              <a:t>‹#›</a:t>
            </a:fld>
            <a:endParaRPr lang="en-GB" altLang="ja-JP"/>
          </a:p>
        </p:txBody>
      </p:sp>
      <p:pic>
        <p:nvPicPr>
          <p:cNvPr id="1031"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95288" y="5657850"/>
            <a:ext cx="8315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en-GB" altLang="zh-CN" smtClean="0"/>
          </a:p>
        </p:txBody>
      </p:sp>
      <p:sp>
        <p:nvSpPr>
          <p:cNvPr id="1027" name="Text Placeholder 2"/>
          <p:cNvSpPr>
            <a:spLocks noGrp="1"/>
          </p:cNvSpPr>
          <p:nvPr>
            <p:ph type="body" idx="1"/>
          </p:nvPr>
        </p:nvSpPr>
        <p:spPr bwMode="auto">
          <a:xfrm>
            <a:off x="468313" y="1484313"/>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altLang="zh-C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5736CA3B-2E24-461C-A4B3-40C1A1F124A1}" type="datetimeFigureOut">
              <a:rPr lang="en-GB" altLang="zh-CN"/>
              <a:pPr>
                <a:defRPr/>
              </a:pPr>
              <a:t>21/02/2017</a:t>
            </a:fld>
            <a:endParaRPr lang="en-GB" altLang="zh-CN"/>
          </a:p>
        </p:txBody>
      </p:sp>
      <p:sp>
        <p:nvSpPr>
          <p:cNvPr id="5" name="Footer Placeholder 4"/>
          <p:cNvSpPr>
            <a:spLocks noGrp="1"/>
          </p:cNvSpPr>
          <p:nvPr>
            <p:ph type="ftr" sz="quarter" idx="3"/>
          </p:nvPr>
        </p:nvSpPr>
        <p:spPr>
          <a:xfrm>
            <a:off x="1403350" y="6021388"/>
            <a:ext cx="6913563" cy="70008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GB"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2CC6A900-5BB9-42FA-878E-740411E64BEB}" type="slidenum">
              <a:rPr lang="en-GB" altLang="zh-CN"/>
              <a:pPr>
                <a:defRPr/>
              </a:pPr>
              <a:t>‹#›</a:t>
            </a:fld>
            <a:endParaRPr lang="en-GB" altLang="zh-CN"/>
          </a:p>
        </p:txBody>
      </p:sp>
      <p:pic>
        <p:nvPicPr>
          <p:cNvPr id="1031"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95288" y="5657850"/>
            <a:ext cx="8315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283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68313" y="1484313"/>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3D4A4770-BBC4-473B-9259-4B5AE36A0579}" type="datetimeFigureOut">
              <a:rPr lang="en-GB" altLang="en-US">
                <a:cs typeface="Arial" pitchFamily="34" charset="0"/>
              </a:rPr>
              <a:pPr>
                <a:defRPr/>
              </a:pPr>
              <a:t>21/02/2017</a:t>
            </a:fld>
            <a:endParaRPr lang="en-GB" altLang="en-US">
              <a:cs typeface="Arial" pitchFamily="34" charset="0"/>
            </a:endParaRPr>
          </a:p>
        </p:txBody>
      </p:sp>
      <p:sp>
        <p:nvSpPr>
          <p:cNvPr id="5" name="Footer Placeholder 4"/>
          <p:cNvSpPr>
            <a:spLocks noGrp="1"/>
          </p:cNvSpPr>
          <p:nvPr>
            <p:ph type="ftr" sz="quarter" idx="3"/>
          </p:nvPr>
        </p:nvSpPr>
        <p:spPr>
          <a:xfrm>
            <a:off x="1403350" y="6021388"/>
            <a:ext cx="6913563" cy="700087"/>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defRPr>
            </a:lvl1pPr>
          </a:lstStyle>
          <a:p>
            <a:pPr>
              <a:defRPr/>
            </a:pPr>
            <a:endParaRPr lang="en-GB" alt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4862ACE-2DA4-4D2D-A6AC-FF830FBAF33C}" type="slidenum">
              <a:rPr lang="en-GB" altLang="en-US">
                <a:cs typeface="Arial" pitchFamily="34" charset="0"/>
              </a:rPr>
              <a:pPr>
                <a:defRPr/>
              </a:pPr>
              <a:t>‹#›</a:t>
            </a:fld>
            <a:endParaRPr lang="en-GB" altLang="en-US">
              <a:cs typeface="Arial" pitchFamily="34" charset="0"/>
            </a:endParaRPr>
          </a:p>
        </p:txBody>
      </p:sp>
      <p:pic>
        <p:nvPicPr>
          <p:cNvPr id="1031"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95288" y="5657850"/>
            <a:ext cx="8315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179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7.wmf"/></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www.ittc.info/media/6101/carricaetal2011.avi"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hyperlink" Target="http://www.ittc.info/media/6105/mofidicarrica2014.mp4" TargetMode="External"/><Relationship Id="rId3" Type="http://schemas.openxmlformats.org/officeDocument/2006/relationships/image" Target="../media/image26.jpeg"/><Relationship Id="rId7" Type="http://schemas.openxmlformats.org/officeDocument/2006/relationships/hyperlink" Target="http://www.ittc.info/media/6104/chaseetal2013.avi" TargetMode="External"/><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hyperlink" Target="http://www.ittc.info/media/6106/sez-0382.avi" TargetMode="External"/><Relationship Id="rId5" Type="http://schemas.openxmlformats.org/officeDocument/2006/relationships/image" Target="../media/image28.jpeg"/><Relationship Id="rId4" Type="http://schemas.openxmlformats.org/officeDocument/2006/relationships/image" Target="../media/image27.emf"/></Relationships>
</file>

<file path=ppt/slides/_rels/slide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hyperlink" Target="http://www.ittc.info/media/6102/carricaetal2012.avi"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342900" indent="-342900" eaLnBrk="1" hangingPunct="1">
              <a:defRPr/>
            </a:pPr>
            <a:r>
              <a:rPr kumimoji="1" lang="en-US" altLang="ja-JP" kern="0" dirty="0">
                <a:solidFill>
                  <a:srgbClr val="000000"/>
                </a:solidFill>
                <a:latin typeface="Times New Roman"/>
              </a:rPr>
              <a:t>Final Report</a:t>
            </a:r>
          </a:p>
          <a:p>
            <a:pPr eaLnBrk="1" hangingPunct="1">
              <a:defRPr/>
            </a:pPr>
            <a:endParaRPr lang="en-GB" altLang="ja-JP" dirty="0" smtClean="0">
              <a:solidFill>
                <a:srgbClr val="898989"/>
              </a:solidFill>
            </a:endParaRPr>
          </a:p>
          <a:p>
            <a:pPr eaLnBrk="1" hangingPunct="1">
              <a:defRPr/>
            </a:pPr>
            <a:endParaRPr lang="en-GB" altLang="ja-JP" dirty="0">
              <a:solidFill>
                <a:srgbClr val="898989"/>
              </a:solidFill>
            </a:endParaRPr>
          </a:p>
          <a:p>
            <a:pPr eaLnBrk="1" hangingPunct="1">
              <a:defRPr/>
            </a:pPr>
            <a:endParaRPr lang="en-GB" altLang="ja-JP" dirty="0" smtClean="0">
              <a:solidFill>
                <a:srgbClr val="898989"/>
              </a:solidFill>
            </a:endParaRPr>
          </a:p>
          <a:p>
            <a:pPr eaLnBrk="1" hangingPunct="1">
              <a:defRPr/>
            </a:pPr>
            <a:endParaRPr lang="en-GB" altLang="ja-JP" dirty="0">
              <a:solidFill>
                <a:srgbClr val="898989"/>
              </a:solidFill>
            </a:endParaRPr>
          </a:p>
          <a:p>
            <a:pPr eaLnBrk="1" hangingPunct="1">
              <a:defRPr/>
            </a:pPr>
            <a:endParaRPr lang="en-GB" altLang="ja-JP" dirty="0" smtClean="0">
              <a:solidFill>
                <a:srgbClr val="898989"/>
              </a:solidFill>
            </a:endParaRPr>
          </a:p>
          <a:p>
            <a:pPr eaLnBrk="1" hangingPunct="1">
              <a:defRPr/>
            </a:pPr>
            <a:endParaRPr lang="en-GB" altLang="ja-JP" dirty="0">
              <a:solidFill>
                <a:srgbClr val="898989"/>
              </a:solidFill>
            </a:endParaRPr>
          </a:p>
          <a:p>
            <a:pPr eaLnBrk="1" hangingPunct="1">
              <a:defRPr/>
            </a:pPr>
            <a:endParaRPr lang="en-GB" altLang="ja-JP" dirty="0" smtClean="0">
              <a:solidFill>
                <a:srgbClr val="898989"/>
              </a:solidFill>
            </a:endParaRPr>
          </a:p>
          <a:p>
            <a:pPr eaLnBrk="1" hangingPunct="1">
              <a:defRPr/>
            </a:pPr>
            <a:endParaRPr lang="en-GB" altLang="ja-JP">
              <a:solidFill>
                <a:srgbClr val="898989"/>
              </a:solidFill>
            </a:endParaRPr>
          </a:p>
          <a:p>
            <a:pPr eaLnBrk="1" hangingPunct="1">
              <a:defRPr/>
            </a:pPr>
            <a:endParaRPr lang="en-GB" altLang="ja-JP" smtClean="0">
              <a:solidFill>
                <a:srgbClr val="898989"/>
              </a:solidFill>
            </a:endParaRPr>
          </a:p>
        </p:txBody>
      </p:sp>
      <p:pic>
        <p:nvPicPr>
          <p:cNvPr id="20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28800"/>
            <a:ext cx="7791450"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476672"/>
            <a:ext cx="8229600" cy="4248150"/>
          </a:xfrm>
        </p:spPr>
        <p:txBody>
          <a:bodyPr/>
          <a:lstStyle/>
          <a:p>
            <a:r>
              <a:rPr kumimoji="1" lang="en-US" altLang="ja-JP" sz="2800" dirty="0"/>
              <a:t>N</a:t>
            </a:r>
            <a:r>
              <a:rPr kumimoji="1" lang="en-US" altLang="ja-JP" sz="2800" dirty="0" smtClean="0"/>
              <a:t>umerical procedures for </a:t>
            </a:r>
            <a:r>
              <a:rPr kumimoji="1" lang="en-US" altLang="ja-JP" sz="2800" b="1" dirty="0" smtClean="0"/>
              <a:t>steady flows</a:t>
            </a:r>
            <a:r>
              <a:rPr kumimoji="1" lang="en-US" altLang="ja-JP" sz="2800" dirty="0" smtClean="0"/>
              <a:t> such as resistance predictions of ships</a:t>
            </a:r>
          </a:p>
          <a:p>
            <a:pPr lvl="1"/>
            <a:r>
              <a:rPr kumimoji="1" lang="en-US" altLang="ja-JP" sz="2400" dirty="0"/>
              <a:t>A</a:t>
            </a:r>
            <a:r>
              <a:rPr kumimoji="1" lang="en-US" altLang="ja-JP" sz="2400" dirty="0" smtClean="0"/>
              <a:t>rtificial </a:t>
            </a:r>
            <a:r>
              <a:rPr kumimoji="1" lang="en-US" altLang="ja-JP" sz="2400" dirty="0"/>
              <a:t>compressibility </a:t>
            </a:r>
            <a:r>
              <a:rPr kumimoji="1" lang="en-US" altLang="ja-JP" sz="2400" dirty="0" smtClean="0"/>
              <a:t>approach </a:t>
            </a:r>
          </a:p>
          <a:p>
            <a:pPr lvl="1"/>
            <a:r>
              <a:rPr kumimoji="1" lang="en-US" altLang="ja-JP" sz="2400" dirty="0" smtClean="0"/>
              <a:t> SIMPLE </a:t>
            </a:r>
          </a:p>
          <a:p>
            <a:r>
              <a:rPr kumimoji="1" lang="en-US" altLang="ja-JP" sz="2800" dirty="0" smtClean="0"/>
              <a:t>Numerical procedures for </a:t>
            </a:r>
            <a:r>
              <a:rPr kumimoji="1" lang="en-US" altLang="ja-JP" sz="2800" b="1" dirty="0"/>
              <a:t>unsteady </a:t>
            </a:r>
            <a:r>
              <a:rPr kumimoji="1" lang="en-US" altLang="ja-JP" sz="2800" b="1" dirty="0" smtClean="0"/>
              <a:t>flows</a:t>
            </a:r>
          </a:p>
          <a:p>
            <a:pPr lvl="1"/>
            <a:r>
              <a:rPr kumimoji="1" lang="en-US" altLang="ja-JP" dirty="0" smtClean="0"/>
              <a:t> </a:t>
            </a:r>
            <a:r>
              <a:rPr kumimoji="1" lang="en-US" altLang="ja-JP" sz="2400" dirty="0" smtClean="0"/>
              <a:t>the </a:t>
            </a:r>
            <a:r>
              <a:rPr kumimoji="1" lang="en-US" altLang="ja-JP" sz="2400" dirty="0"/>
              <a:t>mass conservation must be satisfied at each time </a:t>
            </a:r>
            <a:r>
              <a:rPr kumimoji="1" lang="en-US" altLang="ja-JP" sz="2400" dirty="0" smtClean="0"/>
              <a:t>step --- </a:t>
            </a:r>
            <a:r>
              <a:rPr kumimoji="1" lang="en-US" altLang="ja-JP" sz="2400" dirty="0"/>
              <a:t>the pressure </a:t>
            </a:r>
            <a:r>
              <a:rPr kumimoji="1" lang="en-US" altLang="ja-JP" sz="2400" dirty="0" smtClean="0"/>
              <a:t>Poisson Eq.</a:t>
            </a:r>
          </a:p>
          <a:p>
            <a:pPr lvl="1"/>
            <a:r>
              <a:rPr kumimoji="1" lang="en-US" altLang="ja-JP" sz="2400" dirty="0" smtClean="0"/>
              <a:t>the </a:t>
            </a:r>
            <a:r>
              <a:rPr kumimoji="1" lang="en-US" altLang="ja-JP" sz="2400" dirty="0"/>
              <a:t>nonlinearity of the coupled system of </a:t>
            </a:r>
            <a:r>
              <a:rPr kumimoji="1" lang="en-US" altLang="ja-JP" sz="2400" dirty="0" smtClean="0"/>
              <a:t>equations.</a:t>
            </a:r>
          </a:p>
          <a:p>
            <a:pPr lvl="1"/>
            <a:r>
              <a:rPr kumimoji="1" lang="en-US" altLang="ja-JP" sz="2400" dirty="0" smtClean="0"/>
              <a:t> </a:t>
            </a:r>
            <a:r>
              <a:rPr kumimoji="1" lang="en-US" altLang="ja-JP" sz="2400" dirty="0"/>
              <a:t>L</a:t>
            </a:r>
            <a:r>
              <a:rPr kumimoji="1" lang="en-US" altLang="ja-JP" sz="2400" dirty="0" smtClean="0"/>
              <a:t>onger </a:t>
            </a:r>
            <a:r>
              <a:rPr kumimoji="1" lang="en-US" altLang="ja-JP" sz="2400" dirty="0"/>
              <a:t>CPU times than steady </a:t>
            </a:r>
            <a:r>
              <a:rPr kumimoji="1" lang="en-US" altLang="ja-JP" sz="2400" dirty="0" smtClean="0"/>
              <a:t>state cases </a:t>
            </a:r>
            <a:endParaRPr kumimoji="1" lang="en-US" altLang="ja-JP" sz="2400" dirty="0"/>
          </a:p>
        </p:txBody>
      </p:sp>
    </p:spTree>
    <p:extLst>
      <p:ext uri="{BB962C8B-B14F-4D97-AF65-F5344CB8AC3E}">
        <p14:creationId xmlns:p14="http://schemas.microsoft.com/office/powerpoint/2010/main" val="61362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188640"/>
            <a:ext cx="8229600" cy="4248150"/>
          </a:xfrm>
        </p:spPr>
        <p:txBody>
          <a:bodyPr/>
          <a:lstStyle/>
          <a:p>
            <a:r>
              <a:rPr kumimoji="1" lang="en-US" altLang="ja-JP" sz="2800" dirty="0"/>
              <a:t>D</a:t>
            </a:r>
            <a:r>
              <a:rPr kumimoji="1" lang="en-US" altLang="ja-JP" sz="2800" dirty="0" smtClean="0"/>
              <a:t>iscretization schemes in time.</a:t>
            </a:r>
          </a:p>
          <a:p>
            <a:pPr lvl="1"/>
            <a:r>
              <a:rPr kumimoji="1" lang="en-US" altLang="ja-JP" sz="2400" dirty="0"/>
              <a:t>F</a:t>
            </a:r>
            <a:r>
              <a:rPr kumimoji="1" lang="en-US" altLang="ja-JP" sz="2400" dirty="0" smtClean="0"/>
              <a:t>irst </a:t>
            </a:r>
            <a:r>
              <a:rPr kumimoji="1" lang="en-US" altLang="ja-JP" sz="2400" dirty="0"/>
              <a:t>order time integration schemes introduce significant errors both for temporal and spatial accuracy in unsteady computations</a:t>
            </a:r>
            <a:r>
              <a:rPr kumimoji="1" lang="en-US" altLang="ja-JP" sz="2400" dirty="0" smtClean="0"/>
              <a:t>. </a:t>
            </a:r>
            <a:endParaRPr kumimoji="1" lang="en-US" altLang="ja-JP" sz="2400" dirty="0"/>
          </a:p>
          <a:p>
            <a:pPr lvl="1"/>
            <a:r>
              <a:rPr kumimoji="1" lang="en-US" altLang="ja-JP" sz="2400" dirty="0" smtClean="0"/>
              <a:t>First order scheme is OK for steady </a:t>
            </a:r>
            <a:r>
              <a:rPr kumimoji="1" lang="en-US" altLang="ja-JP" sz="2400" dirty="0"/>
              <a:t>s</a:t>
            </a:r>
            <a:r>
              <a:rPr kumimoji="1" lang="en-US" altLang="ja-JP" sz="2400" dirty="0" smtClean="0"/>
              <a:t>tate solutions.</a:t>
            </a:r>
          </a:p>
          <a:p>
            <a:pPr lvl="1"/>
            <a:r>
              <a:rPr kumimoji="1" lang="en-US" altLang="ja-JP" sz="2400" dirty="0" smtClean="0"/>
              <a:t>Higher-order </a:t>
            </a:r>
            <a:r>
              <a:rPr kumimoji="1" lang="en-US" altLang="ja-JP" sz="2400" dirty="0"/>
              <a:t>schemes are </a:t>
            </a:r>
            <a:r>
              <a:rPr kumimoji="1" lang="en-US" altLang="ja-JP" sz="2400" dirty="0" smtClean="0"/>
              <a:t>recommended </a:t>
            </a:r>
            <a:r>
              <a:rPr kumimoji="1" lang="en-US" altLang="ja-JP" sz="2400" dirty="0"/>
              <a:t>for </a:t>
            </a:r>
            <a:r>
              <a:rPr kumimoji="1" lang="en-US" altLang="ja-JP" sz="2400" dirty="0" smtClean="0"/>
              <a:t>unsteady flows. </a:t>
            </a:r>
          </a:p>
          <a:p>
            <a:r>
              <a:rPr kumimoji="1" lang="en-US" altLang="ja-JP" dirty="0" smtClean="0"/>
              <a:t>Time </a:t>
            </a:r>
            <a:r>
              <a:rPr kumimoji="1" lang="en-US" altLang="ja-JP" dirty="0"/>
              <a:t>step </a:t>
            </a:r>
            <a:r>
              <a:rPr kumimoji="1" lang="en-US" altLang="ja-JP" dirty="0" smtClean="0"/>
              <a:t>size</a:t>
            </a:r>
          </a:p>
          <a:p>
            <a:pPr lvl="1"/>
            <a:r>
              <a:rPr kumimoji="1" lang="en-US" altLang="ja-JP" sz="2400" dirty="0"/>
              <a:t>S</a:t>
            </a:r>
            <a:r>
              <a:rPr kumimoji="1" lang="en-US" altLang="ja-JP" sz="2400" dirty="0" smtClean="0"/>
              <a:t>tability </a:t>
            </a:r>
            <a:r>
              <a:rPr kumimoji="1" lang="en-US" altLang="ja-JP" sz="2400" dirty="0"/>
              <a:t>considerations. </a:t>
            </a:r>
            <a:endParaRPr kumimoji="1" lang="en-US" altLang="ja-JP" sz="2400" dirty="0" smtClean="0"/>
          </a:p>
          <a:p>
            <a:pPr lvl="1"/>
            <a:r>
              <a:rPr kumimoji="1" lang="en-US" altLang="ja-JP" sz="2400" dirty="0"/>
              <a:t>I</a:t>
            </a:r>
            <a:r>
              <a:rPr kumimoji="1" lang="en-US" altLang="ja-JP" sz="2400" dirty="0" smtClean="0"/>
              <a:t>mplicit </a:t>
            </a:r>
            <a:r>
              <a:rPr kumimoji="1" lang="en-US" altLang="ja-JP" sz="2400" dirty="0"/>
              <a:t>schemes </a:t>
            </a:r>
            <a:r>
              <a:rPr kumimoji="1" lang="en-US" altLang="ja-JP" sz="2400" dirty="0" smtClean="0"/>
              <a:t>allow </a:t>
            </a:r>
            <a:r>
              <a:rPr kumimoji="1" lang="en-US" altLang="ja-JP" sz="2400" dirty="0"/>
              <a:t>larger time </a:t>
            </a:r>
            <a:r>
              <a:rPr kumimoji="1" lang="en-US" altLang="ja-JP" sz="2400" dirty="0" smtClean="0"/>
              <a:t>steps and are preferred</a:t>
            </a:r>
          </a:p>
          <a:p>
            <a:pPr lvl="1"/>
            <a:r>
              <a:rPr kumimoji="1" lang="en-US" altLang="ja-JP" sz="2400" dirty="0" smtClean="0"/>
              <a:t> Requirements </a:t>
            </a:r>
            <a:r>
              <a:rPr kumimoji="1" lang="en-US" altLang="ja-JP" sz="2400" dirty="0"/>
              <a:t>from the flow </a:t>
            </a:r>
            <a:r>
              <a:rPr kumimoji="1" lang="en-US" altLang="ja-JP" sz="2400" dirty="0" smtClean="0"/>
              <a:t>physics</a:t>
            </a:r>
          </a:p>
          <a:p>
            <a:pPr lvl="2"/>
            <a:r>
              <a:rPr kumimoji="1" lang="en-US" altLang="ja-JP" sz="2000" dirty="0" smtClean="0"/>
              <a:t>Period of incident waves.</a:t>
            </a:r>
          </a:p>
          <a:p>
            <a:pPr lvl="2"/>
            <a:r>
              <a:rPr kumimoji="1" lang="en-US" altLang="ja-JP" sz="2000" dirty="0" smtClean="0"/>
              <a:t>Manoeuvring </a:t>
            </a:r>
            <a:r>
              <a:rPr kumimoji="1" lang="en-US" altLang="ja-JP" sz="2000" dirty="0"/>
              <a:t>motions, propeller </a:t>
            </a:r>
            <a:r>
              <a:rPr kumimoji="1" lang="en-US" altLang="ja-JP" sz="2000" dirty="0" smtClean="0"/>
              <a:t>rotations</a:t>
            </a:r>
            <a:endParaRPr kumimoji="1" lang="en-US" altLang="ja-JP" sz="2800" dirty="0"/>
          </a:p>
          <a:p>
            <a:endParaRPr kumimoji="1" lang="ja-JP" altLang="en-US" sz="2800" dirty="0"/>
          </a:p>
        </p:txBody>
      </p:sp>
    </p:spTree>
    <p:extLst>
      <p:ext uri="{BB962C8B-B14F-4D97-AF65-F5344CB8AC3E}">
        <p14:creationId xmlns:p14="http://schemas.microsoft.com/office/powerpoint/2010/main" val="903113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404664"/>
            <a:ext cx="8229600" cy="4248150"/>
          </a:xfrm>
        </p:spPr>
        <p:txBody>
          <a:bodyPr/>
          <a:lstStyle/>
          <a:p>
            <a:r>
              <a:rPr kumimoji="1" lang="en-US" altLang="ja-JP" sz="2800" dirty="0"/>
              <a:t>Practical applications of steady and unsteady flow predictions </a:t>
            </a:r>
            <a:r>
              <a:rPr kumimoji="1" lang="en-US" altLang="ja-JP" sz="2800" dirty="0" smtClean="0"/>
              <a:t> in SIMMAN </a:t>
            </a:r>
            <a:r>
              <a:rPr kumimoji="1" lang="en-US" altLang="ja-JP" sz="2800" dirty="0"/>
              <a:t>2008 Workshop </a:t>
            </a:r>
            <a:r>
              <a:rPr kumimoji="1" lang="en-US" altLang="ja-JP" sz="2800" dirty="0" smtClean="0"/>
              <a:t>and </a:t>
            </a:r>
            <a:r>
              <a:rPr kumimoji="1" lang="en-US" altLang="ja-JP" sz="2800" dirty="0"/>
              <a:t>Gothenburg 2010 Workshop on CFD </a:t>
            </a:r>
            <a:endParaRPr kumimoji="1" lang="en-US" altLang="ja-JP" sz="2800" dirty="0" smtClean="0"/>
          </a:p>
          <a:p>
            <a:pPr lvl="1"/>
            <a:r>
              <a:rPr kumimoji="1" lang="en-US" altLang="ja-JP" sz="2400" dirty="0"/>
              <a:t>In summary, for ship hydrodynamics applications, unsteady flow solvers are most frequently adopted with pressure correction method or direct method for velocity-pressure coupling. Time discretization schemes typically used are first-order Euler implicit scheme for steady flows and the three-step backward method for unsteady flows. The other choices for steady flow problems are steady solvers with SIMPLE or artificial compressibility. </a:t>
            </a:r>
          </a:p>
          <a:p>
            <a:pPr marL="457200" lvl="1" indent="0">
              <a:buNone/>
            </a:pPr>
            <a:endParaRPr kumimoji="1" lang="en-US" altLang="ja-JP" sz="2400" dirty="0" smtClean="0"/>
          </a:p>
        </p:txBody>
      </p:sp>
    </p:spTree>
    <p:extLst>
      <p:ext uri="{BB962C8B-B14F-4D97-AF65-F5344CB8AC3E}">
        <p14:creationId xmlns:p14="http://schemas.microsoft.com/office/powerpoint/2010/main" val="336746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1"/>
          <p:cNvSpPr>
            <a:spLocks noChangeArrowheads="1"/>
          </p:cNvSpPr>
          <p:nvPr/>
        </p:nvSpPr>
        <p:spPr bwMode="auto">
          <a:xfrm>
            <a:off x="755650" y="188913"/>
            <a:ext cx="699659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4400" dirty="0" smtClean="0"/>
              <a:t>4. New Directions</a:t>
            </a:r>
          </a:p>
          <a:p>
            <a:pPr eaLnBrk="1" hangingPunct="1"/>
            <a:r>
              <a:rPr lang="en-US" altLang="zh-CN" sz="4400" dirty="0" smtClean="0"/>
              <a:t>4.1 New modeling techniques</a:t>
            </a:r>
            <a:endParaRPr lang="zh-CN" altLang="en-US" sz="4400" dirty="0" smtClean="0"/>
          </a:p>
        </p:txBody>
      </p:sp>
      <p:sp>
        <p:nvSpPr>
          <p:cNvPr id="3076" name="矩形 4"/>
          <p:cNvSpPr>
            <a:spLocks noChangeArrowheads="1"/>
          </p:cNvSpPr>
          <p:nvPr/>
        </p:nvSpPr>
        <p:spPr bwMode="auto">
          <a:xfrm>
            <a:off x="955675" y="1773238"/>
            <a:ext cx="3702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2400" b="1" u="sng" smtClean="0">
                <a:solidFill>
                  <a:srgbClr val="0000CC"/>
                </a:solidFill>
              </a:rPr>
              <a:t>LES (Large-eddy simulation)</a:t>
            </a:r>
            <a:endParaRPr lang="zh-CN" altLang="en-US" sz="2400" b="1" u="sng" smtClean="0">
              <a:solidFill>
                <a:srgbClr val="0000CC"/>
              </a:solidFill>
            </a:endParaRPr>
          </a:p>
        </p:txBody>
      </p:sp>
      <p:sp>
        <p:nvSpPr>
          <p:cNvPr id="3077" name="矩形 5"/>
          <p:cNvSpPr>
            <a:spLocks noChangeArrowheads="1"/>
          </p:cNvSpPr>
          <p:nvPr/>
        </p:nvSpPr>
        <p:spPr bwMode="auto">
          <a:xfrm>
            <a:off x="989013" y="2349500"/>
            <a:ext cx="730885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50000"/>
              </a:lnSpc>
            </a:pPr>
            <a:r>
              <a:rPr lang="en-US" altLang="zh-CN" sz="2000" dirty="0" smtClean="0">
                <a:solidFill>
                  <a:prstClr val="black"/>
                </a:solidFill>
              </a:rPr>
              <a:t>       LES is perceived as </a:t>
            </a:r>
            <a:r>
              <a:rPr lang="en-US" altLang="zh-CN" sz="2000" b="1" dirty="0" smtClean="0"/>
              <a:t>an effective tool for tackling flows involving massive separation and/or turbulent flow structures </a:t>
            </a:r>
            <a:r>
              <a:rPr lang="en-US" altLang="zh-CN" sz="2000" dirty="0" smtClean="0">
                <a:solidFill>
                  <a:prstClr val="black"/>
                </a:solidFill>
              </a:rPr>
              <a:t>that are especially difficult for RANS models.</a:t>
            </a:r>
          </a:p>
          <a:p>
            <a:pPr algn="just" eaLnBrk="1" hangingPunct="1">
              <a:lnSpc>
                <a:spcPct val="150000"/>
              </a:lnSpc>
            </a:pPr>
            <a:r>
              <a:rPr lang="en-US" altLang="zh-CN" sz="2000" dirty="0" smtClean="0">
                <a:solidFill>
                  <a:prstClr val="black"/>
                </a:solidFill>
              </a:rPr>
              <a:t>       As available computing capacity increases, computational fluid dynamics (CFD) researchers and practitioners are</a:t>
            </a:r>
            <a:r>
              <a:rPr lang="en-US" altLang="zh-CN" sz="2000" dirty="0" smtClean="0">
                <a:solidFill>
                  <a:srgbClr val="0000CC"/>
                </a:solidFill>
              </a:rPr>
              <a:t> </a:t>
            </a:r>
            <a:r>
              <a:rPr lang="en-US" altLang="zh-CN" sz="2000" b="1" dirty="0" smtClean="0"/>
              <a:t>moving towards the use of large eddy simulation (LES)</a:t>
            </a:r>
            <a:r>
              <a:rPr lang="en-US" altLang="zh-CN" sz="2000" dirty="0" smtClean="0">
                <a:solidFill>
                  <a:prstClr val="black"/>
                </a:solidFill>
              </a:rPr>
              <a:t> as a higher fidelity alternative to RANS, but still incapable to handle thin boundary layers.</a:t>
            </a:r>
            <a:endParaRPr lang="zh-CN" altLang="en-US" sz="2000" dirty="0" smtClean="0">
              <a:solidFill>
                <a:prstClr val="black"/>
              </a:solidFill>
            </a:endParaRPr>
          </a:p>
        </p:txBody>
      </p:sp>
    </p:spTree>
    <p:extLst>
      <p:ext uri="{BB962C8B-B14F-4D97-AF65-F5344CB8AC3E}">
        <p14:creationId xmlns:p14="http://schemas.microsoft.com/office/powerpoint/2010/main" val="2129964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1"/>
          <p:cNvSpPr>
            <a:spLocks noChangeArrowheads="1"/>
          </p:cNvSpPr>
          <p:nvPr/>
        </p:nvSpPr>
        <p:spPr bwMode="auto">
          <a:xfrm>
            <a:off x="630238" y="188913"/>
            <a:ext cx="4311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2400" b="1" u="sng" smtClean="0">
                <a:solidFill>
                  <a:srgbClr val="0000CC"/>
                </a:solidFill>
              </a:rPr>
              <a:t>DES (Detached-Eddy Simulation)</a:t>
            </a:r>
            <a:endParaRPr lang="zh-CN" altLang="en-US" sz="2400" b="1" u="sng" smtClean="0">
              <a:solidFill>
                <a:srgbClr val="0000CC"/>
              </a:solidFill>
            </a:endParaRPr>
          </a:p>
        </p:txBody>
      </p:sp>
      <p:sp>
        <p:nvSpPr>
          <p:cNvPr id="4099" name="矩形 3"/>
          <p:cNvSpPr>
            <a:spLocks noChangeArrowheads="1"/>
          </p:cNvSpPr>
          <p:nvPr/>
        </p:nvSpPr>
        <p:spPr bwMode="auto">
          <a:xfrm>
            <a:off x="750888" y="585788"/>
            <a:ext cx="74168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50000"/>
              </a:lnSpc>
            </a:pPr>
            <a:r>
              <a:rPr lang="en-US" altLang="zh-CN" sz="2000" dirty="0" smtClean="0">
                <a:solidFill>
                  <a:prstClr val="black"/>
                </a:solidFill>
              </a:rPr>
              <a:t>        </a:t>
            </a:r>
            <a:r>
              <a:rPr lang="en-US" altLang="zh-CN" sz="2400" dirty="0">
                <a:solidFill>
                  <a:prstClr val="black"/>
                </a:solidFill>
              </a:rPr>
              <a:t>P</a:t>
            </a:r>
            <a:r>
              <a:rPr lang="en-US" altLang="zh-CN" sz="2400" dirty="0" smtClean="0">
                <a:solidFill>
                  <a:prstClr val="black"/>
                </a:solidFill>
              </a:rPr>
              <a:t>ractical alternatives that seek to leverage the best qualities of RANS and LES are the so-called </a:t>
            </a:r>
            <a:r>
              <a:rPr lang="en-US" altLang="zh-CN" sz="2400" b="1" dirty="0" smtClean="0"/>
              <a:t>hybrid RANS/LES methods</a:t>
            </a:r>
            <a:r>
              <a:rPr lang="en-US" altLang="zh-CN" sz="2400" dirty="0" smtClean="0">
                <a:solidFill>
                  <a:prstClr val="black"/>
                </a:solidFill>
              </a:rPr>
              <a:t>, for example detached eddy simulation (DES).  The RANS and LES regions may be delineated using a zonal scheme or a smooth blending parameter.</a:t>
            </a:r>
          </a:p>
          <a:p>
            <a:pPr algn="just" eaLnBrk="1" hangingPunct="1">
              <a:lnSpc>
                <a:spcPct val="150000"/>
              </a:lnSpc>
            </a:pPr>
            <a:endParaRPr lang="zh-CN" altLang="en-US" sz="2000" dirty="0" smtClean="0">
              <a:solidFill>
                <a:prstClr val="black"/>
              </a:solidFill>
            </a:endParaRPr>
          </a:p>
        </p:txBody>
      </p:sp>
      <p:sp>
        <p:nvSpPr>
          <p:cNvPr id="4100" name="矩形 4"/>
          <p:cNvSpPr>
            <a:spLocks noChangeArrowheads="1"/>
          </p:cNvSpPr>
          <p:nvPr/>
        </p:nvSpPr>
        <p:spPr bwMode="auto">
          <a:xfrm>
            <a:off x="750888" y="2047875"/>
            <a:ext cx="739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endParaRPr lang="zh-CN" altLang="en-US" sz="2000" smtClean="0">
              <a:solidFill>
                <a:prstClr val="black"/>
              </a:solidFill>
            </a:endParaRPr>
          </a:p>
        </p:txBody>
      </p:sp>
      <p:pic>
        <p:nvPicPr>
          <p:cNvPr id="4101" name="图片 6" descr="Computer simulations at IIHR are complemented by model-scale physical experi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3371850"/>
            <a:ext cx="37814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fixed-wave.avi">
            <a:hlinkClick r:id="" action="ppaction://media"/>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3371850"/>
            <a:ext cx="33115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1571625" y="5516563"/>
            <a:ext cx="24241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600" smtClean="0">
                <a:solidFill>
                  <a:prstClr val="black"/>
                </a:solidFill>
              </a:rPr>
              <a:t>Wave-making flows by LES</a:t>
            </a:r>
            <a:endParaRPr lang="zh-CN" altLang="en-US" sz="1600" smtClean="0">
              <a:solidFill>
                <a:prstClr val="black"/>
              </a:solidFill>
            </a:endParaRPr>
          </a:p>
        </p:txBody>
      </p:sp>
      <p:sp>
        <p:nvSpPr>
          <p:cNvPr id="4104" name="TextBox 9"/>
          <p:cNvSpPr txBox="1">
            <a:spLocks noChangeArrowheads="1"/>
          </p:cNvSpPr>
          <p:nvPr/>
        </p:nvSpPr>
        <p:spPr bwMode="auto">
          <a:xfrm>
            <a:off x="5292725" y="5516563"/>
            <a:ext cx="2416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600" smtClean="0">
                <a:solidFill>
                  <a:prstClr val="black"/>
                </a:solidFill>
              </a:rPr>
              <a:t>Wave-making flows by DES</a:t>
            </a:r>
            <a:endParaRPr lang="zh-CN" altLang="en-US" sz="1600" smtClean="0">
              <a:solidFill>
                <a:prstClr val="black"/>
              </a:solidFill>
            </a:endParaRPr>
          </a:p>
        </p:txBody>
      </p:sp>
    </p:spTree>
    <p:extLst>
      <p:ext uri="{BB962C8B-B14F-4D97-AF65-F5344CB8AC3E}">
        <p14:creationId xmlns:p14="http://schemas.microsoft.com/office/powerpoint/2010/main" val="2862577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1"/>
          <p:cNvSpPr>
            <a:spLocks noChangeArrowheads="1"/>
          </p:cNvSpPr>
          <p:nvPr/>
        </p:nvSpPr>
        <p:spPr bwMode="auto">
          <a:xfrm>
            <a:off x="717550" y="333375"/>
            <a:ext cx="3817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2400" b="1" u="sng" smtClean="0">
                <a:solidFill>
                  <a:srgbClr val="0000CC"/>
                </a:solidFill>
              </a:rPr>
              <a:t>Lagrangian Particle Methods</a:t>
            </a:r>
            <a:endParaRPr lang="zh-CN" altLang="en-US" sz="2400" b="1" u="sng" smtClean="0">
              <a:solidFill>
                <a:srgbClr val="0000CC"/>
              </a:solidFill>
            </a:endParaRPr>
          </a:p>
        </p:txBody>
      </p:sp>
      <p:sp>
        <p:nvSpPr>
          <p:cNvPr id="3075" name="矩形 3"/>
          <p:cNvSpPr>
            <a:spLocks noChangeArrowheads="1"/>
          </p:cNvSpPr>
          <p:nvPr/>
        </p:nvSpPr>
        <p:spPr bwMode="auto">
          <a:xfrm>
            <a:off x="971550" y="796925"/>
            <a:ext cx="739298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50000"/>
              </a:lnSpc>
            </a:pPr>
            <a:r>
              <a:rPr lang="en-US" altLang="zh-CN" dirty="0" smtClean="0">
                <a:solidFill>
                  <a:prstClr val="black"/>
                </a:solidFill>
              </a:rPr>
              <a:t>       </a:t>
            </a:r>
            <a:r>
              <a:rPr lang="en-US" altLang="zh-CN" sz="2400" dirty="0" smtClean="0">
                <a:solidFill>
                  <a:prstClr val="black"/>
                </a:solidFill>
              </a:rPr>
              <a:t>In Lagrangian particle methods, no computational grids are introduced in the domain (</a:t>
            </a:r>
            <a:r>
              <a:rPr lang="en-US" altLang="zh-CN" sz="2400" b="1" dirty="0" err="1" smtClean="0"/>
              <a:t>meshless</a:t>
            </a:r>
            <a:r>
              <a:rPr lang="en-US" altLang="zh-CN" sz="2400" b="1" dirty="0" smtClean="0"/>
              <a:t> character</a:t>
            </a:r>
            <a:r>
              <a:rPr lang="en-US" altLang="zh-CN" sz="2400" dirty="0" smtClean="0">
                <a:solidFill>
                  <a:prstClr val="black"/>
                </a:solidFill>
              </a:rPr>
              <a:t>) and the flow evolution is described following the motion of a set of fluid particles (</a:t>
            </a:r>
            <a:r>
              <a:rPr lang="en-US" altLang="zh-CN" sz="2400" b="1" dirty="0" smtClean="0"/>
              <a:t>Lagrangian character</a:t>
            </a:r>
            <a:r>
              <a:rPr lang="en-US" altLang="zh-CN" sz="2400" dirty="0" smtClean="0">
                <a:solidFill>
                  <a:prstClr val="black"/>
                </a:solidFill>
              </a:rPr>
              <a:t>). </a:t>
            </a:r>
          </a:p>
          <a:p>
            <a:pPr algn="just" eaLnBrk="1" hangingPunct="1">
              <a:lnSpc>
                <a:spcPct val="150000"/>
              </a:lnSpc>
            </a:pPr>
            <a:r>
              <a:rPr lang="en-US" altLang="zh-CN" sz="2400" dirty="0" smtClean="0">
                <a:solidFill>
                  <a:prstClr val="black"/>
                </a:solidFill>
              </a:rPr>
              <a:t>       It has been applied to the study of some internal (</a:t>
            </a:r>
            <a:r>
              <a:rPr lang="en-US" altLang="zh-CN" sz="2400" b="1" dirty="0" smtClean="0"/>
              <a:t>sloshing and dam-break problem</a:t>
            </a:r>
            <a:r>
              <a:rPr lang="en-US" altLang="zh-CN" sz="2400" dirty="0" smtClean="0">
                <a:solidFill>
                  <a:prstClr val="black"/>
                </a:solidFill>
              </a:rPr>
              <a:t>) and external flows (</a:t>
            </a:r>
            <a:r>
              <a:rPr lang="en-US" altLang="zh-CN" sz="2400" b="1" dirty="0" smtClean="0"/>
              <a:t>breaking and post-breaking evolution </a:t>
            </a:r>
            <a:r>
              <a:rPr lang="en-US" altLang="zh-CN" sz="2400" dirty="0" smtClean="0">
                <a:solidFill>
                  <a:prstClr val="black"/>
                </a:solidFill>
              </a:rPr>
              <a:t>of bores propagation toward beaches and </a:t>
            </a:r>
            <a:r>
              <a:rPr lang="en-US" altLang="zh-CN" sz="2400" b="1" dirty="0" smtClean="0"/>
              <a:t>bow breaking waves</a:t>
            </a:r>
            <a:r>
              <a:rPr lang="en-US" altLang="zh-CN" sz="2400" dirty="0" smtClean="0">
                <a:solidFill>
                  <a:srgbClr val="0000CC"/>
                </a:solidFill>
              </a:rPr>
              <a:t> </a:t>
            </a:r>
            <a:r>
              <a:rPr lang="en-US" altLang="zh-CN" sz="2400" dirty="0" smtClean="0">
                <a:solidFill>
                  <a:prstClr val="black"/>
                </a:solidFill>
              </a:rPr>
              <a:t>generated by fast slender vessels).</a:t>
            </a:r>
            <a:endParaRPr lang="zh-CN" altLang="en-US" sz="2400" dirty="0" smtClean="0">
              <a:solidFill>
                <a:prstClr val="black"/>
              </a:solidFill>
            </a:endParaRPr>
          </a:p>
        </p:txBody>
      </p:sp>
    </p:spTree>
    <p:extLst>
      <p:ext uri="{BB962C8B-B14F-4D97-AF65-F5344CB8AC3E}">
        <p14:creationId xmlns:p14="http://schemas.microsoft.com/office/powerpoint/2010/main" val="1691443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4"/>
          <p:cNvSpPr>
            <a:spLocks noChangeArrowheads="1"/>
          </p:cNvSpPr>
          <p:nvPr/>
        </p:nvSpPr>
        <p:spPr bwMode="auto">
          <a:xfrm>
            <a:off x="717550" y="333375"/>
            <a:ext cx="3817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2400" b="1" u="sng" smtClean="0">
                <a:solidFill>
                  <a:srgbClr val="0000CC"/>
                </a:solidFill>
              </a:rPr>
              <a:t>Lagrangian Particle Methods</a:t>
            </a:r>
            <a:endParaRPr lang="zh-CN" altLang="en-US" sz="2400" b="1" u="sng" smtClean="0">
              <a:solidFill>
                <a:srgbClr val="0000CC"/>
              </a:solidFill>
            </a:endParaRPr>
          </a:p>
        </p:txBody>
      </p:sp>
      <p:sp>
        <p:nvSpPr>
          <p:cNvPr id="4099" name="TextBox 8"/>
          <p:cNvSpPr txBox="1">
            <a:spLocks noChangeArrowheads="1"/>
          </p:cNvSpPr>
          <p:nvPr/>
        </p:nvSpPr>
        <p:spPr bwMode="auto">
          <a:xfrm>
            <a:off x="5651500" y="5380038"/>
            <a:ext cx="2076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600" smtClean="0">
                <a:solidFill>
                  <a:prstClr val="black"/>
                </a:solidFill>
              </a:rPr>
              <a:t> Sloshing flows by MPS</a:t>
            </a:r>
            <a:endParaRPr lang="zh-CN" altLang="en-US" sz="1600" smtClean="0">
              <a:solidFill>
                <a:prstClr val="black"/>
              </a:solidFill>
            </a:endParaRPr>
          </a:p>
        </p:txBody>
      </p:sp>
      <p:sp>
        <p:nvSpPr>
          <p:cNvPr id="4100" name="TextBox 9"/>
          <p:cNvSpPr txBox="1">
            <a:spLocks noChangeArrowheads="1"/>
          </p:cNvSpPr>
          <p:nvPr/>
        </p:nvSpPr>
        <p:spPr bwMode="auto">
          <a:xfrm>
            <a:off x="1692275" y="5387975"/>
            <a:ext cx="2335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600" smtClean="0">
                <a:solidFill>
                  <a:prstClr val="black"/>
                </a:solidFill>
              </a:rPr>
              <a:t>Green water flows by SPH</a:t>
            </a:r>
            <a:endParaRPr lang="zh-CN" altLang="en-US" sz="1600" smtClean="0">
              <a:solidFill>
                <a:prstClr val="black"/>
              </a:solidFill>
            </a:endParaRPr>
          </a:p>
        </p:txBody>
      </p:sp>
      <p:pic>
        <p:nvPicPr>
          <p:cNvPr id="4101" name="Picture 2" descr="E:\Dropbox\File\all Animation\3D GreenWater\gWaterPlat3D-03.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538" y="3429000"/>
            <a:ext cx="37226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G:\Meshless\File\全国水动力学会议-2012-无锡\ppt\MPS_ZhangYuxin\LND_3D.gif"/>
          <p:cNvPicPr>
            <a:picLocks noChangeAspect="1" noChangeArrowheads="1" noCrop="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419872" y="2166938"/>
            <a:ext cx="58547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矩形 4"/>
          <p:cNvSpPr>
            <a:spLocks noChangeArrowheads="1"/>
          </p:cNvSpPr>
          <p:nvPr/>
        </p:nvSpPr>
        <p:spPr bwMode="auto">
          <a:xfrm>
            <a:off x="827088" y="738188"/>
            <a:ext cx="7416800" cy="219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14000"/>
              </a:lnSpc>
            </a:pPr>
            <a:r>
              <a:rPr lang="en-US" altLang="zh-CN" sz="2000" dirty="0" smtClean="0">
                <a:solidFill>
                  <a:prstClr val="black"/>
                </a:solidFill>
              </a:rPr>
              <a:t>       </a:t>
            </a:r>
            <a:r>
              <a:rPr lang="en-US" altLang="zh-CN" sz="2400" dirty="0" smtClean="0">
                <a:solidFill>
                  <a:prstClr val="black"/>
                </a:solidFill>
              </a:rPr>
              <a:t>There are two major Lagrangian particle methods</a:t>
            </a:r>
            <a:r>
              <a:rPr lang="en-US" altLang="zh-CN" sz="2400" dirty="0" smtClean="0">
                <a:solidFill>
                  <a:srgbClr val="0000CC"/>
                </a:solidFill>
              </a:rPr>
              <a:t>: </a:t>
            </a:r>
            <a:r>
              <a:rPr lang="en-US" altLang="zh-CN" sz="2400" b="1" dirty="0" smtClean="0"/>
              <a:t>SPH (Smoothed Particle Hydrodynamics) </a:t>
            </a:r>
            <a:r>
              <a:rPr lang="en-US" altLang="zh-CN" sz="2400" dirty="0" smtClean="0">
                <a:solidFill>
                  <a:prstClr val="black"/>
                </a:solidFill>
              </a:rPr>
              <a:t>and </a:t>
            </a:r>
            <a:r>
              <a:rPr lang="en-US" altLang="zh-CN" sz="2400" b="1" dirty="0" smtClean="0"/>
              <a:t>MPS (Moving Particle Semi-implicit) methods</a:t>
            </a:r>
            <a:r>
              <a:rPr lang="en-US" altLang="zh-CN" sz="2400" dirty="0" smtClean="0">
                <a:solidFill>
                  <a:prstClr val="black"/>
                </a:solidFill>
              </a:rPr>
              <a:t>. Both methods use particles and calculate fluid behavior based on </a:t>
            </a:r>
            <a:r>
              <a:rPr lang="en-US" altLang="zh-CN" sz="2400" dirty="0" err="1" smtClean="0">
                <a:solidFill>
                  <a:prstClr val="black"/>
                </a:solidFill>
              </a:rPr>
              <a:t>Navier</a:t>
            </a:r>
            <a:r>
              <a:rPr lang="en-US" altLang="zh-CN" sz="2400" dirty="0" smtClean="0">
                <a:solidFill>
                  <a:prstClr val="black"/>
                </a:solidFill>
              </a:rPr>
              <a:t>-Stokes equation; however, the basic idea is different. </a:t>
            </a:r>
            <a:endParaRPr lang="zh-CN" altLang="en-US" sz="2400" dirty="0" smtClean="0">
              <a:solidFill>
                <a:prstClr val="black"/>
              </a:solidFill>
            </a:endParaRPr>
          </a:p>
        </p:txBody>
      </p:sp>
    </p:spTree>
    <p:extLst>
      <p:ext uri="{BB962C8B-B14F-4D97-AF65-F5344CB8AC3E}">
        <p14:creationId xmlns:p14="http://schemas.microsoft.com/office/powerpoint/2010/main" val="1717301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1"/>
          <p:cNvSpPr>
            <a:spLocks noChangeArrowheads="1"/>
          </p:cNvSpPr>
          <p:nvPr/>
        </p:nvSpPr>
        <p:spPr bwMode="auto">
          <a:xfrm>
            <a:off x="827088" y="331788"/>
            <a:ext cx="3602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2400" b="1" u="sng" smtClean="0">
                <a:solidFill>
                  <a:srgbClr val="0000CC"/>
                </a:solidFill>
              </a:rPr>
              <a:t>Open Source Programming</a:t>
            </a:r>
            <a:endParaRPr lang="zh-CN" altLang="en-US" sz="2400" b="1" u="sng" smtClean="0">
              <a:solidFill>
                <a:srgbClr val="0000CC"/>
              </a:solidFill>
            </a:endParaRPr>
          </a:p>
        </p:txBody>
      </p:sp>
      <p:sp>
        <p:nvSpPr>
          <p:cNvPr id="3075" name="矩形 3"/>
          <p:cNvSpPr>
            <a:spLocks noChangeArrowheads="1"/>
          </p:cNvSpPr>
          <p:nvPr/>
        </p:nvSpPr>
        <p:spPr bwMode="auto">
          <a:xfrm>
            <a:off x="900113" y="949325"/>
            <a:ext cx="748823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14000"/>
              </a:lnSpc>
              <a:spcBef>
                <a:spcPts val="1200"/>
              </a:spcBef>
            </a:pPr>
            <a:r>
              <a:rPr lang="en-US" altLang="zh-CN" sz="2000" dirty="0" smtClean="0">
                <a:solidFill>
                  <a:prstClr val="black"/>
                </a:solidFill>
              </a:rPr>
              <a:t>      </a:t>
            </a:r>
            <a:r>
              <a:rPr lang="en-US" altLang="zh-CN" sz="2400" dirty="0" smtClean="0">
                <a:solidFill>
                  <a:prstClr val="black"/>
                </a:solidFill>
              </a:rPr>
              <a:t>Open source code is typically created as a collaborative effort in which programmers improve upon the code and share the changes within the community. </a:t>
            </a:r>
          </a:p>
          <a:p>
            <a:pPr algn="just" eaLnBrk="1" hangingPunct="1">
              <a:lnSpc>
                <a:spcPct val="114000"/>
              </a:lnSpc>
              <a:spcBef>
                <a:spcPts val="1200"/>
              </a:spcBef>
            </a:pPr>
            <a:r>
              <a:rPr lang="en-US" altLang="zh-CN" sz="2400" dirty="0" smtClean="0">
                <a:solidFill>
                  <a:prstClr val="black"/>
                </a:solidFill>
              </a:rPr>
              <a:t>      Not only the features of open source codes are comparable to the commercial CFD software, they also </a:t>
            </a:r>
            <a:r>
              <a:rPr lang="en-US" altLang="zh-CN" sz="2400" b="1" dirty="0" smtClean="0"/>
              <a:t>provide a general and open platform for developing new numerical methods and tools</a:t>
            </a:r>
            <a:r>
              <a:rPr lang="en-US" altLang="zh-CN" sz="2400" dirty="0" smtClean="0">
                <a:solidFill>
                  <a:prstClr val="black"/>
                </a:solidFill>
              </a:rPr>
              <a:t>. </a:t>
            </a:r>
          </a:p>
          <a:p>
            <a:pPr algn="just" eaLnBrk="1" hangingPunct="1">
              <a:lnSpc>
                <a:spcPct val="114000"/>
              </a:lnSpc>
              <a:spcBef>
                <a:spcPts val="1200"/>
              </a:spcBef>
            </a:pPr>
            <a:r>
              <a:rPr lang="en-US" altLang="zh-CN" sz="2400" dirty="0" smtClean="0">
                <a:solidFill>
                  <a:prstClr val="black"/>
                </a:solidFill>
              </a:rPr>
              <a:t>       In recent years, open source codes, for example, </a:t>
            </a:r>
            <a:r>
              <a:rPr lang="en-US" altLang="zh-CN" sz="2400" dirty="0" err="1" smtClean="0">
                <a:solidFill>
                  <a:prstClr val="black"/>
                </a:solidFill>
              </a:rPr>
              <a:t>OpenFOAM</a:t>
            </a:r>
            <a:r>
              <a:rPr lang="en-US" altLang="zh-CN" sz="2400" dirty="0" smtClean="0">
                <a:solidFill>
                  <a:prstClr val="black"/>
                </a:solidFill>
              </a:rPr>
              <a:t>, </a:t>
            </a:r>
            <a:r>
              <a:rPr lang="en-US" altLang="zh-CN" sz="2400" dirty="0" err="1" smtClean="0">
                <a:solidFill>
                  <a:prstClr val="black"/>
                </a:solidFill>
              </a:rPr>
              <a:t>FreeShip</a:t>
            </a:r>
            <a:r>
              <a:rPr lang="en-US" altLang="zh-CN" sz="2400" dirty="0" smtClean="0">
                <a:solidFill>
                  <a:prstClr val="black"/>
                </a:solidFill>
              </a:rPr>
              <a:t>, </a:t>
            </a:r>
            <a:r>
              <a:rPr lang="en-US" altLang="zh-CN" sz="2400" dirty="0" err="1" smtClean="0">
                <a:solidFill>
                  <a:prstClr val="black"/>
                </a:solidFill>
              </a:rPr>
              <a:t>Gerris</a:t>
            </a:r>
            <a:r>
              <a:rPr lang="en-US" altLang="zh-CN" sz="2400" dirty="0" smtClean="0">
                <a:solidFill>
                  <a:prstClr val="black"/>
                </a:solidFill>
              </a:rPr>
              <a:t>, DUNS, have become popular, </a:t>
            </a:r>
            <a:r>
              <a:rPr lang="en-US" altLang="zh-CN" sz="2400" b="1" dirty="0" err="1" smtClean="0"/>
              <a:t>OpenFOAM</a:t>
            </a:r>
            <a:r>
              <a:rPr lang="en-US" altLang="zh-CN" sz="2400" dirty="0" smtClean="0">
                <a:solidFill>
                  <a:srgbClr val="0000CC"/>
                </a:solidFill>
              </a:rPr>
              <a:t> </a:t>
            </a:r>
            <a:r>
              <a:rPr lang="en-US" altLang="zh-CN" sz="2400" dirty="0" smtClean="0">
                <a:solidFill>
                  <a:prstClr val="black"/>
                </a:solidFill>
              </a:rPr>
              <a:t>is among the best.  </a:t>
            </a:r>
          </a:p>
          <a:p>
            <a:pPr algn="just" eaLnBrk="1" hangingPunct="1"/>
            <a:r>
              <a:rPr lang="en-US" altLang="zh-CN" sz="2000" dirty="0" smtClean="0">
                <a:solidFill>
                  <a:prstClr val="black"/>
                </a:solidFill>
              </a:rPr>
              <a:t>      </a:t>
            </a:r>
            <a:endParaRPr lang="zh-CN" altLang="en-US" sz="2000" dirty="0" smtClean="0">
              <a:solidFill>
                <a:prstClr val="black"/>
              </a:solidFill>
            </a:endParaRPr>
          </a:p>
        </p:txBody>
      </p:sp>
    </p:spTree>
    <p:extLst>
      <p:ext uri="{BB962C8B-B14F-4D97-AF65-F5344CB8AC3E}">
        <p14:creationId xmlns:p14="http://schemas.microsoft.com/office/powerpoint/2010/main" val="3065738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1"/>
          <p:cNvSpPr>
            <a:spLocks noChangeArrowheads="1"/>
          </p:cNvSpPr>
          <p:nvPr/>
        </p:nvSpPr>
        <p:spPr bwMode="auto">
          <a:xfrm>
            <a:off x="827088" y="331788"/>
            <a:ext cx="3602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2400" b="1" u="sng" dirty="0" smtClean="0">
                <a:solidFill>
                  <a:srgbClr val="0000CC"/>
                </a:solidFill>
              </a:rPr>
              <a:t>Open Source Programming</a:t>
            </a:r>
            <a:endParaRPr lang="zh-CN" altLang="en-US" sz="2400" b="1" u="sng" dirty="0" smtClean="0">
              <a:solidFill>
                <a:srgbClr val="0000CC"/>
              </a:solidFill>
            </a:endParaRPr>
          </a:p>
        </p:txBody>
      </p:sp>
      <p:sp>
        <p:nvSpPr>
          <p:cNvPr id="4099" name="矩形 2"/>
          <p:cNvSpPr>
            <a:spLocks noChangeArrowheads="1"/>
          </p:cNvSpPr>
          <p:nvPr/>
        </p:nvSpPr>
        <p:spPr bwMode="auto">
          <a:xfrm>
            <a:off x="835025" y="811213"/>
            <a:ext cx="722153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lnSpc>
                <a:spcPct val="114000"/>
              </a:lnSpc>
            </a:pPr>
            <a:r>
              <a:rPr lang="en-US" altLang="zh-CN" dirty="0" smtClean="0">
                <a:solidFill>
                  <a:prstClr val="black"/>
                </a:solidFill>
              </a:rPr>
              <a:t>      </a:t>
            </a:r>
            <a:r>
              <a:rPr lang="en-US" altLang="zh-CN" dirty="0" err="1" smtClean="0">
                <a:solidFill>
                  <a:prstClr val="black"/>
                </a:solidFill>
              </a:rPr>
              <a:t>OpenFOAM</a:t>
            </a:r>
            <a:r>
              <a:rPr lang="en-US" altLang="zh-CN" dirty="0" smtClean="0">
                <a:solidFill>
                  <a:prstClr val="black"/>
                </a:solidFill>
              </a:rPr>
              <a:t> is an object oriented C++ set of libraries for solving various partial differential equations using the finite volume method. Because of its object-oriented construction, users can implement codes for their own applications. </a:t>
            </a:r>
            <a:r>
              <a:rPr lang="ja-JP" altLang="en-US" dirty="0">
                <a:solidFill>
                  <a:prstClr val="black"/>
                </a:solidFill>
              </a:rPr>
              <a:t> </a:t>
            </a:r>
            <a:r>
              <a:rPr lang="en-US" altLang="ja-JP" dirty="0" smtClean="0">
                <a:solidFill>
                  <a:prstClr val="black"/>
                </a:solidFill>
              </a:rPr>
              <a:t>For example, </a:t>
            </a:r>
            <a:r>
              <a:rPr lang="en-US" altLang="zh-CN" dirty="0" smtClean="0"/>
              <a:t>a dynamic overset grid capability has been implemented in </a:t>
            </a:r>
            <a:r>
              <a:rPr lang="en-US" altLang="zh-CN" dirty="0" err="1" smtClean="0"/>
              <a:t>OpenFOAM</a:t>
            </a:r>
            <a:r>
              <a:rPr lang="en-US" altLang="zh-CN" dirty="0" smtClean="0"/>
              <a:t> </a:t>
            </a:r>
            <a:r>
              <a:rPr lang="en-US" altLang="zh-CN" dirty="0" smtClean="0">
                <a:solidFill>
                  <a:prstClr val="black"/>
                </a:solidFill>
              </a:rPr>
              <a:t>aiming at ship flows for </a:t>
            </a:r>
            <a:r>
              <a:rPr lang="en-US" altLang="zh-CN" dirty="0" err="1" smtClean="0">
                <a:solidFill>
                  <a:prstClr val="black"/>
                </a:solidFill>
              </a:rPr>
              <a:t>seakeeping</a:t>
            </a:r>
            <a:r>
              <a:rPr lang="en-US" altLang="zh-CN" dirty="0" smtClean="0">
                <a:solidFill>
                  <a:prstClr val="black"/>
                </a:solidFill>
              </a:rPr>
              <a:t>, manoeuvring and ship-ship interaction</a:t>
            </a:r>
            <a:r>
              <a:rPr lang="en-US" altLang="zh-CN" dirty="0" smtClean="0"/>
              <a:t>.</a:t>
            </a:r>
            <a:endParaRPr lang="zh-CN" altLang="en-US" dirty="0" smtClean="0"/>
          </a:p>
        </p:txBody>
      </p:sp>
      <p:pic>
        <p:nvPicPr>
          <p:cNvPr id="4100" name="Picture 2" descr="C:\Users\Shen\Desktop\海警\headWave-l150-4\hj-c-a0033-l15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424" y="3058607"/>
            <a:ext cx="35956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video3.avi">
            <a:hlinkClick r:id="" action="ppaction://media"/>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2882900"/>
            <a:ext cx="35623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102" name="TextBox 6"/>
          <p:cNvSpPr txBox="1">
            <a:spLocks noChangeArrowheads="1"/>
          </p:cNvSpPr>
          <p:nvPr/>
        </p:nvSpPr>
        <p:spPr bwMode="auto">
          <a:xfrm>
            <a:off x="908254" y="5325564"/>
            <a:ext cx="2762038" cy="307777"/>
          </a:xfrm>
          <a:prstGeom prst="rect">
            <a:avLst/>
          </a:prstGeom>
          <a:ln>
            <a:noFill/>
          </a:ln>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ja-JP" altLang="en-US" sz="1400" dirty="0" smtClean="0">
                <a:solidFill>
                  <a:prstClr val="black"/>
                </a:solidFill>
              </a:rPr>
              <a:t>　　　　　　　　</a:t>
            </a:r>
            <a:r>
              <a:rPr lang="en-US" altLang="zh-CN" sz="1400" dirty="0" smtClean="0">
                <a:solidFill>
                  <a:prstClr val="black"/>
                </a:solidFill>
              </a:rPr>
              <a:t> Ship motion in waves </a:t>
            </a:r>
            <a:endParaRPr lang="zh-CN" altLang="en-US" sz="1400" i="1" dirty="0" smtClean="0">
              <a:solidFill>
                <a:prstClr val="black"/>
              </a:solidFill>
            </a:endParaRPr>
          </a:p>
        </p:txBody>
      </p:sp>
      <p:sp>
        <p:nvSpPr>
          <p:cNvPr id="4104" name="TextBox 8"/>
          <p:cNvSpPr txBox="1">
            <a:spLocks noChangeArrowheads="1"/>
          </p:cNvSpPr>
          <p:nvPr/>
        </p:nvSpPr>
        <p:spPr bwMode="auto">
          <a:xfrm>
            <a:off x="5501629" y="5402461"/>
            <a:ext cx="17094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400" dirty="0" smtClean="0">
                <a:solidFill>
                  <a:prstClr val="black"/>
                </a:solidFill>
              </a:rPr>
              <a:t> Ship self-propulsion</a:t>
            </a:r>
            <a:endParaRPr lang="zh-CN" altLang="en-US" sz="1400" i="1" dirty="0" smtClean="0">
              <a:solidFill>
                <a:prstClr val="black"/>
              </a:solidFill>
            </a:endParaRPr>
          </a:p>
        </p:txBody>
      </p:sp>
    </p:spTree>
    <p:extLst>
      <p:ext uri="{BB962C8B-B14F-4D97-AF65-F5344CB8AC3E}">
        <p14:creationId xmlns:p14="http://schemas.microsoft.com/office/powerpoint/2010/main" val="4244475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4.2 Real-time CFD</a:t>
            </a:r>
            <a:endParaRPr kumimoji="1" lang="ja-JP" altLang="en-US" dirty="0"/>
          </a:p>
        </p:txBody>
      </p:sp>
      <p:sp>
        <p:nvSpPr>
          <p:cNvPr id="3" name="コンテンツ プレースホルダー 2"/>
          <p:cNvSpPr>
            <a:spLocks noGrp="1"/>
          </p:cNvSpPr>
          <p:nvPr>
            <p:ph idx="1"/>
          </p:nvPr>
        </p:nvSpPr>
        <p:spPr>
          <a:xfrm>
            <a:off x="467544" y="1196752"/>
            <a:ext cx="8229600" cy="4248150"/>
          </a:xfrm>
        </p:spPr>
        <p:txBody>
          <a:bodyPr/>
          <a:lstStyle/>
          <a:p>
            <a:r>
              <a:rPr kumimoji="1" lang="en-US" altLang="ja-JP" sz="2800" dirty="0"/>
              <a:t>The feasibility of real-time CFD analyses linked to manoeuvring simulators </a:t>
            </a:r>
            <a:r>
              <a:rPr kumimoji="1" lang="en-US" altLang="ja-JP" sz="2800" dirty="0" smtClean="0"/>
              <a:t>was examined.</a:t>
            </a:r>
          </a:p>
          <a:p>
            <a:pPr lvl="1"/>
            <a:r>
              <a:rPr kumimoji="1" lang="en-US" altLang="ja-JP" sz="2000" dirty="0" smtClean="0"/>
              <a:t>Pinkster </a:t>
            </a:r>
            <a:r>
              <a:rPr kumimoji="1" lang="en-US" altLang="ja-JP" sz="2000" dirty="0"/>
              <a:t>and </a:t>
            </a:r>
            <a:r>
              <a:rPr kumimoji="1" lang="en-US" altLang="ja-JP" sz="2000" dirty="0" err="1"/>
              <a:t>Bhawsika</a:t>
            </a:r>
            <a:r>
              <a:rPr kumimoji="1" lang="en-US" altLang="ja-JP" sz="2000" dirty="0"/>
              <a:t> (2013) constructed a</a:t>
            </a:r>
            <a:r>
              <a:rPr kumimoji="1" lang="en-US" altLang="ja-JP" sz="2000" dirty="0" smtClean="0"/>
              <a:t> </a:t>
            </a:r>
            <a:r>
              <a:rPr kumimoji="1" lang="en-US" altLang="ja-JP" sz="2000" dirty="0"/>
              <a:t>system which combines a</a:t>
            </a:r>
            <a:r>
              <a:rPr kumimoji="1" lang="en-US" altLang="ja-JP" sz="2000" dirty="0" smtClean="0"/>
              <a:t> </a:t>
            </a:r>
            <a:r>
              <a:rPr kumimoji="1" lang="en-US" altLang="ja-JP" sz="2000" dirty="0"/>
              <a:t>real-time potential flow computation and a</a:t>
            </a:r>
            <a:r>
              <a:rPr kumimoji="1" lang="en-US" altLang="ja-JP" sz="2000" dirty="0" smtClean="0"/>
              <a:t> </a:t>
            </a:r>
            <a:r>
              <a:rPr kumimoji="1" lang="en-US" altLang="ja-JP" sz="2000" dirty="0"/>
              <a:t>manoeuvring </a:t>
            </a:r>
            <a:r>
              <a:rPr kumimoji="1" lang="en-US" altLang="ja-JP" sz="2000" dirty="0" smtClean="0"/>
              <a:t>simulator.</a:t>
            </a:r>
            <a:endParaRPr kumimoji="1" lang="en-US" altLang="ja-JP" sz="2000" dirty="0"/>
          </a:p>
          <a:p>
            <a:r>
              <a:rPr kumimoji="1" lang="en-US" altLang="ja-JP" sz="2800" dirty="0"/>
              <a:t>It </a:t>
            </a:r>
            <a:r>
              <a:rPr kumimoji="1" lang="en-US" altLang="ja-JP" sz="2800" dirty="0" smtClean="0"/>
              <a:t>was </a:t>
            </a:r>
            <a:r>
              <a:rPr kumimoji="1" lang="en-US" altLang="ja-JP" sz="2800" dirty="0"/>
              <a:t>concluded that the use of real-time CFD methods linked to manoeuvring simulators are still beyond the </a:t>
            </a:r>
            <a:r>
              <a:rPr kumimoji="1" lang="en-US" altLang="ja-JP" sz="2800" dirty="0" smtClean="0"/>
              <a:t>capability </a:t>
            </a:r>
            <a:r>
              <a:rPr kumimoji="1" lang="en-US" altLang="ja-JP" sz="2800" dirty="0"/>
              <a:t>of </a:t>
            </a:r>
            <a:r>
              <a:rPr kumimoji="1" lang="en-US" altLang="ja-JP" sz="2800" dirty="0" smtClean="0"/>
              <a:t>current computing environments. </a:t>
            </a:r>
          </a:p>
          <a:p>
            <a:pPr lvl="1"/>
            <a:r>
              <a:rPr kumimoji="1" lang="en-US" altLang="ja-JP" sz="2000" dirty="0" smtClean="0"/>
              <a:t>In </a:t>
            </a:r>
            <a:r>
              <a:rPr kumimoji="1" lang="en-US" altLang="ja-JP" sz="2000" dirty="0"/>
              <a:t>order to </a:t>
            </a:r>
            <a:r>
              <a:rPr kumimoji="1" lang="en-US" altLang="ja-JP" sz="2000" dirty="0" smtClean="0"/>
              <a:t>provide </a:t>
            </a:r>
            <a:r>
              <a:rPr kumimoji="1" lang="en-US" altLang="ja-JP" sz="2000" dirty="0"/>
              <a:t>the hydrodynamic forces and moments </a:t>
            </a:r>
            <a:r>
              <a:rPr kumimoji="1" lang="en-US" altLang="ja-JP" sz="2000" dirty="0" smtClean="0"/>
              <a:t>to manoeuvring simulators in </a:t>
            </a:r>
            <a:r>
              <a:rPr kumimoji="1" lang="en-US" altLang="ja-JP" sz="2000" dirty="0"/>
              <a:t>real time, CFD must run </a:t>
            </a:r>
            <a:r>
              <a:rPr kumimoji="1" lang="en-US" altLang="ja-JP" sz="2000" dirty="0" smtClean="0"/>
              <a:t>at least 2500 </a:t>
            </a:r>
            <a:r>
              <a:rPr kumimoji="1" lang="en-US" altLang="ja-JP" sz="2000" dirty="0"/>
              <a:t>times faster than </a:t>
            </a:r>
            <a:r>
              <a:rPr kumimoji="1" lang="en-US" altLang="ja-JP" sz="2000" dirty="0" smtClean="0"/>
              <a:t>currently possible.</a:t>
            </a:r>
            <a:endParaRPr kumimoji="1" lang="ja-JP" altLang="en-US" sz="2000" dirty="0"/>
          </a:p>
        </p:txBody>
      </p:sp>
    </p:spTree>
    <p:extLst>
      <p:ext uri="{BB962C8B-B14F-4D97-AF65-F5344CB8AC3E}">
        <p14:creationId xmlns:p14="http://schemas.microsoft.com/office/powerpoint/2010/main" val="3545099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1520" y="235892"/>
            <a:ext cx="7772400" cy="576064"/>
          </a:xfrm>
          <a:prstGeom prst="rect">
            <a:avLst/>
          </a:prstGeom>
        </p:spPr>
        <p:txBody>
          <a:bodyPr/>
          <a:lstStyle/>
          <a:p>
            <a:pPr algn="ctr">
              <a:defRPr/>
            </a:pPr>
            <a:r>
              <a:rPr lang="en-US" sz="3600" kern="0" dirty="0" smtClean="0">
                <a:solidFill>
                  <a:srgbClr val="000000"/>
                </a:solidFill>
                <a:latin typeface="Times New Roman"/>
                <a:ea typeface="ＭＳ Ｐゴシック"/>
              </a:rPr>
              <a:t>CFD committee members </a:t>
            </a:r>
            <a:r>
              <a:rPr lang="en-US" sz="3600" kern="0" dirty="0">
                <a:solidFill>
                  <a:srgbClr val="000000"/>
                </a:solidFill>
                <a:latin typeface="Times New Roman"/>
                <a:ea typeface="ＭＳ Ｐゴシック"/>
              </a:rPr>
              <a:t>&amp; meetings</a:t>
            </a:r>
          </a:p>
        </p:txBody>
      </p:sp>
      <p:sp>
        <p:nvSpPr>
          <p:cNvPr id="5" name="Rectangle 3"/>
          <p:cNvSpPr txBox="1">
            <a:spLocks noChangeArrowheads="1"/>
          </p:cNvSpPr>
          <p:nvPr/>
        </p:nvSpPr>
        <p:spPr>
          <a:xfrm>
            <a:off x="-12892" y="811956"/>
            <a:ext cx="9144000" cy="3682752"/>
          </a:xfrm>
          <a:prstGeom prst="rect">
            <a:avLst/>
          </a:prstGeom>
        </p:spPr>
        <p:txBody>
          <a:bodyPr/>
          <a:lstStyle/>
          <a:p>
            <a:pPr marL="742950" lvl="1" indent="-285750">
              <a:spcBef>
                <a:spcPct val="20000"/>
              </a:spcBef>
              <a:buFontTx/>
              <a:buChar char="–"/>
              <a:defRPr/>
            </a:pPr>
            <a:r>
              <a:rPr lang="en-US" sz="2000" i="1" kern="0" dirty="0">
                <a:solidFill>
                  <a:srgbClr val="000000"/>
                </a:solidFill>
                <a:latin typeface="Times New Roman"/>
                <a:ea typeface="ＭＳ Ｐゴシック"/>
              </a:rPr>
              <a:t>Chairman</a:t>
            </a:r>
            <a:r>
              <a:rPr lang="en-US" sz="2000" kern="0" dirty="0">
                <a:solidFill>
                  <a:srgbClr val="000000"/>
                </a:solidFill>
                <a:latin typeface="Times New Roman"/>
                <a:ea typeface="ＭＳ Ｐゴシック"/>
              </a:rPr>
              <a:t>: </a:t>
            </a:r>
            <a:r>
              <a:rPr lang="en-US" altLang="ja-JP" sz="2000" kern="0" dirty="0" err="1">
                <a:solidFill>
                  <a:srgbClr val="000000"/>
                </a:solidFill>
                <a:latin typeface="Times New Roman"/>
              </a:rPr>
              <a:t>Takanori</a:t>
            </a:r>
            <a:r>
              <a:rPr lang="en-US" altLang="ja-JP" sz="2000" kern="0" dirty="0">
                <a:solidFill>
                  <a:srgbClr val="000000"/>
                </a:solidFill>
                <a:latin typeface="Times New Roman"/>
              </a:rPr>
              <a:t> </a:t>
            </a:r>
            <a:r>
              <a:rPr lang="en-US" altLang="ja-JP" sz="2000" b="1" kern="0" dirty="0">
                <a:solidFill>
                  <a:srgbClr val="000000"/>
                </a:solidFill>
                <a:latin typeface="Times New Roman"/>
              </a:rPr>
              <a:t>Hino</a:t>
            </a:r>
            <a:r>
              <a:rPr lang="en-US" altLang="ja-JP" sz="2000" kern="0" dirty="0">
                <a:solidFill>
                  <a:srgbClr val="000000"/>
                </a:solidFill>
                <a:latin typeface="Times New Roman"/>
              </a:rPr>
              <a:t> 	</a:t>
            </a:r>
            <a:r>
              <a:rPr lang="en-US" altLang="ja-JP" sz="2000" i="1" kern="0" dirty="0">
                <a:solidFill>
                  <a:srgbClr val="000000"/>
                </a:solidFill>
                <a:latin typeface="Times New Roman"/>
                <a:ea typeface="ＭＳ Ｐゴシック" pitchFamily="50" charset="-128"/>
                <a:cs typeface="Times New Roman" pitchFamily="18" charset="0"/>
              </a:rPr>
              <a:t>Yokohama National University, </a:t>
            </a:r>
            <a:r>
              <a:rPr lang="en-US" altLang="ja-JP" sz="2000" i="1" kern="0" dirty="0" smtClean="0">
                <a:solidFill>
                  <a:srgbClr val="000000"/>
                </a:solidFill>
                <a:latin typeface="Times New Roman"/>
                <a:ea typeface="ＭＳ Ｐゴシック" pitchFamily="50" charset="-128"/>
                <a:cs typeface="Times New Roman" pitchFamily="18" charset="0"/>
              </a:rPr>
              <a:t>Japan </a:t>
            </a:r>
            <a:endParaRPr lang="en-US" sz="2000" i="1" kern="0" dirty="0" smtClean="0">
              <a:solidFill>
                <a:srgbClr val="000000"/>
              </a:solidFill>
              <a:latin typeface="Times New Roman"/>
              <a:ea typeface="ＭＳ Ｐゴシック"/>
            </a:endParaRPr>
          </a:p>
          <a:p>
            <a:pPr marL="742950" lvl="1" indent="-285750">
              <a:spcBef>
                <a:spcPct val="20000"/>
              </a:spcBef>
              <a:buFontTx/>
              <a:buChar char="–"/>
              <a:defRPr/>
            </a:pPr>
            <a:r>
              <a:rPr lang="en-US" sz="2000" i="1" kern="0" dirty="0" smtClean="0">
                <a:solidFill>
                  <a:srgbClr val="000000"/>
                </a:solidFill>
                <a:latin typeface="Times New Roman"/>
                <a:ea typeface="ＭＳ Ｐゴシック"/>
              </a:rPr>
              <a:t>Secretary</a:t>
            </a:r>
            <a:r>
              <a:rPr lang="en-US" sz="2000" kern="0" dirty="0" smtClean="0">
                <a:solidFill>
                  <a:srgbClr val="000000"/>
                </a:solidFill>
                <a:latin typeface="Times New Roman"/>
                <a:ea typeface="ＭＳ Ｐゴシック"/>
              </a:rPr>
              <a:t>:</a:t>
            </a:r>
            <a:r>
              <a:rPr lang="ja-JP" altLang="en-US" sz="2000" kern="0" dirty="0" smtClean="0">
                <a:solidFill>
                  <a:srgbClr val="000000"/>
                </a:solidFill>
                <a:latin typeface="Times New Roman"/>
                <a:ea typeface="ＭＳ Ｐゴシック"/>
              </a:rPr>
              <a:t>　</a:t>
            </a:r>
            <a:r>
              <a:rPr lang="en-US" altLang="ja-JP" sz="2000" kern="0" dirty="0" smtClean="0">
                <a:solidFill>
                  <a:srgbClr val="000000"/>
                </a:solidFill>
                <a:latin typeface="Times New Roman"/>
                <a:ea typeface="ＭＳ Ｐゴシック" pitchFamily="50" charset="-128"/>
              </a:rPr>
              <a:t>Pablo </a:t>
            </a:r>
            <a:r>
              <a:rPr lang="en-US" altLang="ja-JP" sz="2000" kern="0" dirty="0">
                <a:solidFill>
                  <a:srgbClr val="000000"/>
                </a:solidFill>
                <a:latin typeface="Times New Roman"/>
                <a:ea typeface="ＭＳ Ｐゴシック" pitchFamily="50" charset="-128"/>
              </a:rPr>
              <a:t>M. </a:t>
            </a:r>
            <a:r>
              <a:rPr lang="en-US" altLang="ja-JP" sz="2000" b="1" kern="0" dirty="0" err="1">
                <a:solidFill>
                  <a:srgbClr val="000000"/>
                </a:solidFill>
                <a:latin typeface="Times New Roman"/>
                <a:ea typeface="ＭＳ Ｐゴシック" pitchFamily="50" charset="-128"/>
              </a:rPr>
              <a:t>Carrica</a:t>
            </a:r>
            <a:r>
              <a:rPr lang="en-US" altLang="ja-JP" sz="2000" kern="0" dirty="0">
                <a:solidFill>
                  <a:srgbClr val="000000"/>
                </a:solidFill>
                <a:latin typeface="Times New Roman"/>
                <a:ea typeface="ＭＳ Ｐゴシック" pitchFamily="50" charset="-128"/>
              </a:rPr>
              <a:t> 	</a:t>
            </a:r>
            <a:r>
              <a:rPr lang="en-US" altLang="ja-JP" sz="2000" i="1" kern="0" dirty="0">
                <a:solidFill>
                  <a:srgbClr val="000000"/>
                </a:solidFill>
                <a:latin typeface="Times New Roman"/>
                <a:ea typeface="ＭＳ Ｐゴシック" pitchFamily="50" charset="-128"/>
              </a:rPr>
              <a:t>IIHR, </a:t>
            </a:r>
            <a:r>
              <a:rPr lang="en-US" altLang="ja-JP" sz="2000" i="1" kern="0" dirty="0" smtClean="0">
                <a:solidFill>
                  <a:srgbClr val="000000"/>
                </a:solidFill>
                <a:latin typeface="Times New Roman"/>
                <a:ea typeface="ＭＳ Ｐゴシック" pitchFamily="50" charset="-128"/>
              </a:rPr>
              <a:t>The University </a:t>
            </a:r>
            <a:r>
              <a:rPr lang="en-US" altLang="ja-JP" sz="2000" i="1" kern="0" dirty="0">
                <a:solidFill>
                  <a:srgbClr val="000000"/>
                </a:solidFill>
                <a:latin typeface="Times New Roman"/>
                <a:ea typeface="ＭＳ Ｐゴシック" pitchFamily="50" charset="-128"/>
              </a:rPr>
              <a:t>of Iowa, USA</a:t>
            </a:r>
          </a:p>
          <a:p>
            <a:pPr marL="1143000" lvl="2" indent="-228600">
              <a:spcBef>
                <a:spcPct val="20000"/>
              </a:spcBef>
              <a:buFontTx/>
              <a:buChar char="•"/>
              <a:defRPr/>
            </a:pPr>
            <a:r>
              <a:rPr lang="en-US" altLang="ja-JP" sz="2000" dirty="0"/>
              <a:t>Riccardo  </a:t>
            </a:r>
            <a:r>
              <a:rPr lang="en-US" altLang="ja-JP" sz="2000" b="1" dirty="0" err="1"/>
              <a:t>Broglia</a:t>
            </a:r>
            <a:r>
              <a:rPr lang="en-US" altLang="ja-JP" sz="2000" dirty="0"/>
              <a:t> 	</a:t>
            </a:r>
            <a:r>
              <a:rPr lang="en-US" altLang="ja-JP" sz="2000" i="1" dirty="0">
                <a:latin typeface="Times New Roman" panose="02020603050405020304" pitchFamily="18" charset="0"/>
                <a:cs typeface="Times New Roman" panose="02020603050405020304" pitchFamily="18" charset="0"/>
              </a:rPr>
              <a:t>INSEAN-CNR, Italy</a:t>
            </a:r>
          </a:p>
          <a:p>
            <a:pPr marL="1143000" lvl="2" indent="-228600">
              <a:spcBef>
                <a:spcPct val="20000"/>
              </a:spcBef>
              <a:buFontTx/>
              <a:buChar char="•"/>
              <a:defRPr/>
            </a:pPr>
            <a:r>
              <a:rPr lang="en-US" sz="2000" dirty="0" smtClean="0"/>
              <a:t>Peter </a:t>
            </a:r>
            <a:r>
              <a:rPr lang="en-US" sz="2000" b="1" dirty="0" smtClean="0"/>
              <a:t>Bull		</a:t>
            </a:r>
            <a:r>
              <a:rPr lang="en-US" sz="2000" i="1" dirty="0" smtClean="0">
                <a:latin typeface="Times New Roman" panose="02020603050405020304" pitchFamily="18" charset="0"/>
                <a:cs typeface="Times New Roman" panose="02020603050405020304" pitchFamily="18" charset="0"/>
              </a:rPr>
              <a:t>QinetiQ, UK</a:t>
            </a:r>
            <a:endParaRPr lang="en-US" sz="2000" kern="0" dirty="0" smtClean="0">
              <a:solidFill>
                <a:srgbClr val="000000"/>
              </a:solidFill>
              <a:latin typeface="Times New Roman" panose="02020603050405020304" pitchFamily="18" charset="0"/>
              <a:ea typeface="ＭＳ Ｐゴシック" pitchFamily="50" charset="-128"/>
              <a:cs typeface="Times New Roman" panose="02020603050405020304" pitchFamily="18" charset="0"/>
            </a:endParaRPr>
          </a:p>
          <a:p>
            <a:pPr marL="1143000" lvl="2" indent="-228600">
              <a:spcBef>
                <a:spcPct val="20000"/>
              </a:spcBef>
              <a:buFontTx/>
              <a:buChar char="•"/>
              <a:defRPr/>
            </a:pPr>
            <a:r>
              <a:rPr lang="en-US" altLang="ja-JP" sz="2000" dirty="0"/>
              <a:t>Sung-</a:t>
            </a:r>
            <a:r>
              <a:rPr lang="en-US" altLang="ja-JP" sz="2000" dirty="0" err="1"/>
              <a:t>Eun</a:t>
            </a:r>
            <a:r>
              <a:rPr lang="en-US" altLang="ja-JP" sz="2000" dirty="0"/>
              <a:t> </a:t>
            </a:r>
            <a:r>
              <a:rPr lang="en-US" altLang="ja-JP" sz="2000" b="1" dirty="0"/>
              <a:t>Kim</a:t>
            </a:r>
            <a:r>
              <a:rPr lang="en-US" altLang="ja-JP" sz="2000" dirty="0"/>
              <a:t> 		</a:t>
            </a:r>
            <a:r>
              <a:rPr lang="en-US" altLang="ja-JP" sz="2000" i="1" dirty="0">
                <a:latin typeface="Times New Roman" panose="02020603050405020304" pitchFamily="18" charset="0"/>
                <a:cs typeface="Times New Roman" panose="02020603050405020304" pitchFamily="18" charset="0"/>
              </a:rPr>
              <a:t>NSWC-CD, USA </a:t>
            </a:r>
            <a:endParaRPr lang="en-US" altLang="ja-JP" sz="2000" i="1" dirty="0" smtClean="0">
              <a:latin typeface="Times New Roman" panose="02020603050405020304" pitchFamily="18" charset="0"/>
              <a:cs typeface="Times New Roman" panose="02020603050405020304" pitchFamily="18" charset="0"/>
            </a:endParaRPr>
          </a:p>
          <a:p>
            <a:pPr marL="1143000" lvl="2" indent="-228600">
              <a:spcBef>
                <a:spcPct val="20000"/>
              </a:spcBef>
              <a:buFontTx/>
              <a:buChar char="•"/>
              <a:defRPr/>
            </a:pPr>
            <a:r>
              <a:rPr lang="en-US" altLang="ja-JP" sz="2000" dirty="0"/>
              <a:t>Da-Qing </a:t>
            </a:r>
            <a:r>
              <a:rPr lang="en-US" altLang="ja-JP" sz="2000" b="1" dirty="0"/>
              <a:t>Li</a:t>
            </a:r>
            <a:r>
              <a:rPr lang="en-US" altLang="ja-JP" sz="2000" dirty="0"/>
              <a:t> 		</a:t>
            </a:r>
            <a:r>
              <a:rPr lang="en-US" altLang="ja-JP" sz="2000" i="1" dirty="0">
                <a:latin typeface="Times New Roman" panose="02020603050405020304" pitchFamily="18" charset="0"/>
                <a:cs typeface="Times New Roman" panose="02020603050405020304" pitchFamily="18" charset="0"/>
              </a:rPr>
              <a:t>SSPA, Sweden</a:t>
            </a:r>
          </a:p>
          <a:p>
            <a:pPr marL="1143000" lvl="2" indent="-228600">
              <a:spcBef>
                <a:spcPct val="20000"/>
              </a:spcBef>
              <a:buFontTx/>
              <a:buChar char="•"/>
              <a:defRPr/>
            </a:pPr>
            <a:r>
              <a:rPr lang="en-US" sz="2000" dirty="0" smtClean="0"/>
              <a:t>Shin-Hyun </a:t>
            </a:r>
            <a:r>
              <a:rPr lang="en-US" sz="2000" b="1" dirty="0" smtClean="0"/>
              <a:t>Rhee</a:t>
            </a:r>
            <a:r>
              <a:rPr lang="en-US" sz="2000" dirty="0" smtClean="0"/>
              <a:t> 	</a:t>
            </a:r>
            <a:r>
              <a:rPr lang="en-US" sz="2000" i="1" dirty="0" smtClean="0">
                <a:latin typeface="Times New Roman" panose="02020603050405020304" pitchFamily="18" charset="0"/>
                <a:cs typeface="Times New Roman" panose="02020603050405020304" pitchFamily="18" charset="0"/>
              </a:rPr>
              <a:t>Seoul National University, South Korea</a:t>
            </a:r>
          </a:p>
          <a:p>
            <a:pPr marL="1143000" lvl="2" indent="-228600">
              <a:spcBef>
                <a:spcPct val="20000"/>
              </a:spcBef>
              <a:buFontTx/>
              <a:buChar char="•"/>
              <a:defRPr/>
            </a:pPr>
            <a:r>
              <a:rPr lang="en-US" sz="2000" dirty="0" err="1" smtClean="0"/>
              <a:t>Ilkka</a:t>
            </a:r>
            <a:r>
              <a:rPr lang="en-US" sz="2000" dirty="0" smtClean="0"/>
              <a:t> </a:t>
            </a:r>
            <a:r>
              <a:rPr lang="en-US" sz="2000" b="1" dirty="0" err="1" smtClean="0"/>
              <a:t>Saisto</a:t>
            </a:r>
            <a:r>
              <a:rPr lang="en-US" sz="2000" dirty="0" smtClean="0"/>
              <a:t> 		</a:t>
            </a:r>
            <a:r>
              <a:rPr lang="en-US" sz="2000" i="1" dirty="0" smtClean="0">
                <a:latin typeface="Times New Roman" panose="02020603050405020304" pitchFamily="18" charset="0"/>
                <a:cs typeface="Times New Roman" panose="02020603050405020304" pitchFamily="18" charset="0"/>
              </a:rPr>
              <a:t>VTT, Finland</a:t>
            </a:r>
          </a:p>
          <a:p>
            <a:pPr marL="1143000" lvl="2" indent="-228600">
              <a:spcBef>
                <a:spcPct val="20000"/>
              </a:spcBef>
              <a:buFontTx/>
              <a:buChar char="•"/>
              <a:defRPr/>
            </a:pPr>
            <a:r>
              <a:rPr lang="en-US" sz="2000" dirty="0" err="1" smtClean="0"/>
              <a:t>Ignazio</a:t>
            </a:r>
            <a:r>
              <a:rPr lang="en-US" sz="2000" dirty="0" smtClean="0"/>
              <a:t> Maria </a:t>
            </a:r>
            <a:r>
              <a:rPr lang="en-US" sz="2000" b="1" dirty="0" smtClean="0"/>
              <a:t>Viola	</a:t>
            </a:r>
            <a:r>
              <a:rPr lang="en-US" sz="2000" dirty="0" smtClean="0">
                <a:latin typeface="Times New Roman" panose="02020603050405020304" pitchFamily="18" charset="0"/>
                <a:cs typeface="Times New Roman" panose="02020603050405020304" pitchFamily="18" charset="0"/>
              </a:rPr>
              <a:t>The University of  Edinburgh, UK</a:t>
            </a:r>
          </a:p>
          <a:p>
            <a:pPr marL="1143000" lvl="2" indent="-228600">
              <a:spcBef>
                <a:spcPct val="20000"/>
              </a:spcBef>
              <a:buFontTx/>
              <a:buChar char="•"/>
              <a:defRPr/>
            </a:pPr>
            <a:r>
              <a:rPr lang="en-US" altLang="ja-JP" sz="2000" dirty="0" err="1"/>
              <a:t>Decheng</a:t>
            </a:r>
            <a:r>
              <a:rPr lang="en-US" altLang="ja-JP" sz="2000" dirty="0"/>
              <a:t>  </a:t>
            </a:r>
            <a:r>
              <a:rPr lang="en-US" altLang="ja-JP" sz="2000" b="1" dirty="0"/>
              <a:t>Wan</a:t>
            </a:r>
            <a:r>
              <a:rPr lang="en-US" altLang="ja-JP" sz="2000" dirty="0"/>
              <a:t> 		</a:t>
            </a:r>
            <a:r>
              <a:rPr lang="en-US" altLang="ja-JP" sz="2000" i="1" dirty="0">
                <a:latin typeface="Times New Roman" panose="02020603050405020304" pitchFamily="18" charset="0"/>
                <a:cs typeface="Times New Roman" panose="02020603050405020304" pitchFamily="18" charset="0"/>
              </a:rPr>
              <a:t>Shanghai Jiao Tong University, China</a:t>
            </a:r>
            <a:endParaRPr lang="en-US" sz="2000" dirty="0" smtClean="0">
              <a:latin typeface="Times New Roman" panose="02020603050405020304" pitchFamily="18" charset="0"/>
              <a:cs typeface="Times New Roman" panose="02020603050405020304" pitchFamily="18" charset="0"/>
            </a:endParaRPr>
          </a:p>
        </p:txBody>
      </p:sp>
      <p:sp>
        <p:nvSpPr>
          <p:cNvPr id="6" name="Rectangle 3"/>
          <p:cNvSpPr txBox="1">
            <a:spLocks noChangeArrowheads="1"/>
          </p:cNvSpPr>
          <p:nvPr/>
        </p:nvSpPr>
        <p:spPr>
          <a:xfrm>
            <a:off x="1526631" y="4494708"/>
            <a:ext cx="6500813" cy="1571625"/>
          </a:xfrm>
          <a:prstGeom prst="rect">
            <a:avLst/>
          </a:prstGeom>
        </p:spPr>
        <p:txBody>
          <a:bodyPr/>
          <a:lstStyle/>
          <a:p>
            <a:pPr marL="971550" lvl="1" indent="-514350">
              <a:spcBef>
                <a:spcPct val="20000"/>
              </a:spcBef>
              <a:buFont typeface="+mj-lt"/>
              <a:buAutoNum type="romanUcPeriod"/>
              <a:defRPr/>
            </a:pPr>
            <a:r>
              <a:rPr lang="en-US" sz="2000" kern="0" dirty="0" smtClean="0">
                <a:solidFill>
                  <a:srgbClr val="000000"/>
                </a:solidFill>
                <a:latin typeface="Times New Roman"/>
                <a:ea typeface="ＭＳ Ｐゴシック"/>
              </a:rPr>
              <a:t>26 </a:t>
            </a:r>
            <a:r>
              <a:rPr lang="en-US" sz="2000" kern="0" dirty="0">
                <a:solidFill>
                  <a:srgbClr val="000000"/>
                </a:solidFill>
                <a:latin typeface="Times New Roman"/>
                <a:ea typeface="ＭＳ Ｐゴシック"/>
              </a:rPr>
              <a:t>~ </a:t>
            </a:r>
            <a:r>
              <a:rPr lang="en-US" sz="2000" kern="0" dirty="0" smtClean="0">
                <a:solidFill>
                  <a:srgbClr val="000000"/>
                </a:solidFill>
                <a:latin typeface="Times New Roman"/>
                <a:ea typeface="ＭＳ Ｐゴシック"/>
              </a:rPr>
              <a:t>27 March 2012 </a:t>
            </a:r>
            <a:r>
              <a:rPr lang="en-US" sz="2000" kern="0" dirty="0">
                <a:solidFill>
                  <a:srgbClr val="000000"/>
                </a:solidFill>
                <a:latin typeface="Times New Roman"/>
                <a:ea typeface="ＭＳ Ｐゴシック"/>
              </a:rPr>
              <a:t>	</a:t>
            </a:r>
            <a:r>
              <a:rPr lang="en-US" sz="2000" kern="0" dirty="0" smtClean="0">
                <a:solidFill>
                  <a:srgbClr val="000000"/>
                </a:solidFill>
                <a:latin typeface="Times New Roman"/>
                <a:ea typeface="ＭＳ Ｐゴシック"/>
              </a:rPr>
              <a:t>Yokohama, Japan</a:t>
            </a:r>
            <a:endParaRPr lang="en-US" sz="2000" kern="0" dirty="0">
              <a:solidFill>
                <a:srgbClr val="000000"/>
              </a:solidFill>
              <a:latin typeface="Times New Roman"/>
              <a:ea typeface="ＭＳ Ｐゴシック"/>
            </a:endParaRPr>
          </a:p>
          <a:p>
            <a:pPr marL="971550" lvl="1" indent="-514350">
              <a:spcBef>
                <a:spcPct val="20000"/>
              </a:spcBef>
              <a:buFont typeface="+mj-lt"/>
              <a:buAutoNum type="romanUcPeriod"/>
              <a:defRPr/>
            </a:pPr>
            <a:r>
              <a:rPr lang="en-US" sz="2000" kern="0" dirty="0" smtClean="0">
                <a:solidFill>
                  <a:srgbClr val="000000"/>
                </a:solidFill>
                <a:latin typeface="Times New Roman"/>
                <a:ea typeface="ＭＳ Ｐゴシック"/>
              </a:rPr>
              <a:t>8 </a:t>
            </a:r>
            <a:r>
              <a:rPr lang="en-US" sz="2000" kern="0" dirty="0">
                <a:solidFill>
                  <a:srgbClr val="000000"/>
                </a:solidFill>
                <a:latin typeface="Times New Roman"/>
                <a:ea typeface="ＭＳ Ｐゴシック"/>
              </a:rPr>
              <a:t>~ </a:t>
            </a:r>
            <a:r>
              <a:rPr lang="en-US" sz="2000" kern="0" dirty="0" smtClean="0">
                <a:solidFill>
                  <a:srgbClr val="000000"/>
                </a:solidFill>
                <a:latin typeface="Times New Roman"/>
                <a:ea typeface="ＭＳ Ｐゴシック"/>
              </a:rPr>
              <a:t>9 November 2012 </a:t>
            </a:r>
            <a:r>
              <a:rPr lang="en-US" sz="2000" kern="0" dirty="0">
                <a:solidFill>
                  <a:srgbClr val="000000"/>
                </a:solidFill>
                <a:latin typeface="Times New Roman"/>
                <a:ea typeface="ＭＳ Ｐゴシック"/>
              </a:rPr>
              <a:t>	</a:t>
            </a:r>
            <a:r>
              <a:rPr lang="en-US" sz="2000" kern="0" dirty="0" smtClean="0">
                <a:solidFill>
                  <a:srgbClr val="000000"/>
                </a:solidFill>
                <a:latin typeface="Times New Roman"/>
                <a:ea typeface="ＭＳ Ｐゴシック"/>
              </a:rPr>
              <a:t>Bethesda (MD), USA</a:t>
            </a:r>
            <a:endParaRPr lang="en-US" sz="2000" kern="0" dirty="0">
              <a:solidFill>
                <a:srgbClr val="000000"/>
              </a:solidFill>
              <a:latin typeface="Times New Roman"/>
              <a:ea typeface="ＭＳ Ｐゴシック"/>
            </a:endParaRPr>
          </a:p>
          <a:p>
            <a:pPr marL="971550" lvl="1" indent="-514350">
              <a:spcBef>
                <a:spcPct val="20000"/>
              </a:spcBef>
              <a:buFont typeface="+mj-lt"/>
              <a:buAutoNum type="romanUcPeriod"/>
              <a:defRPr/>
            </a:pPr>
            <a:r>
              <a:rPr lang="en-US" sz="2000" kern="0" dirty="0" smtClean="0">
                <a:solidFill>
                  <a:srgbClr val="000000"/>
                </a:solidFill>
                <a:latin typeface="Times New Roman"/>
                <a:ea typeface="ＭＳ Ｐゴシック"/>
              </a:rPr>
              <a:t>10 ~ 11 June 2013</a:t>
            </a:r>
            <a:r>
              <a:rPr lang="en-US" sz="2000" kern="0" dirty="0">
                <a:solidFill>
                  <a:srgbClr val="000000"/>
                </a:solidFill>
                <a:latin typeface="Times New Roman"/>
                <a:ea typeface="ＭＳ Ｐゴシック"/>
              </a:rPr>
              <a:t>	</a:t>
            </a:r>
            <a:r>
              <a:rPr lang="en-US" sz="2000" kern="0" dirty="0" err="1" smtClean="0">
                <a:solidFill>
                  <a:srgbClr val="000000"/>
                </a:solidFill>
                <a:latin typeface="Times New Roman"/>
                <a:ea typeface="ＭＳ Ｐゴシック"/>
              </a:rPr>
              <a:t>Jeju</a:t>
            </a:r>
            <a:r>
              <a:rPr lang="en-US" sz="2000" kern="0" dirty="0" smtClean="0">
                <a:solidFill>
                  <a:srgbClr val="000000"/>
                </a:solidFill>
                <a:latin typeface="Times New Roman"/>
                <a:ea typeface="ＭＳ Ｐゴシック"/>
              </a:rPr>
              <a:t>, South Korea</a:t>
            </a:r>
            <a:endParaRPr lang="en-US" sz="2000" kern="0" dirty="0">
              <a:solidFill>
                <a:srgbClr val="000000"/>
              </a:solidFill>
              <a:latin typeface="Times New Roman"/>
              <a:ea typeface="ＭＳ Ｐゴシック"/>
            </a:endParaRPr>
          </a:p>
          <a:p>
            <a:pPr marL="971550" lvl="1" indent="-514350">
              <a:spcBef>
                <a:spcPct val="20000"/>
              </a:spcBef>
              <a:buFont typeface="+mj-lt"/>
              <a:buAutoNum type="romanUcPeriod"/>
              <a:defRPr/>
            </a:pPr>
            <a:r>
              <a:rPr lang="en-US" sz="2000" kern="0" dirty="0" smtClean="0">
                <a:solidFill>
                  <a:srgbClr val="000000"/>
                </a:solidFill>
                <a:latin typeface="Times New Roman"/>
                <a:ea typeface="ＭＳ Ｐゴシック"/>
              </a:rPr>
              <a:t>16</a:t>
            </a:r>
            <a:r>
              <a:rPr lang="en-US" altLang="ja-JP" sz="2000" kern="0" dirty="0" smtClean="0">
                <a:solidFill>
                  <a:srgbClr val="000000"/>
                </a:solidFill>
                <a:latin typeface="Times New Roman"/>
              </a:rPr>
              <a:t> </a:t>
            </a:r>
            <a:r>
              <a:rPr lang="en-US" altLang="ja-JP" sz="2000" kern="0" dirty="0">
                <a:solidFill>
                  <a:srgbClr val="000000"/>
                </a:solidFill>
                <a:latin typeface="Times New Roman"/>
              </a:rPr>
              <a:t>~ </a:t>
            </a:r>
            <a:r>
              <a:rPr lang="en-US" sz="2000" kern="0" dirty="0" smtClean="0">
                <a:solidFill>
                  <a:srgbClr val="000000"/>
                </a:solidFill>
                <a:latin typeface="Times New Roman"/>
                <a:ea typeface="ＭＳ Ｐゴシック"/>
              </a:rPr>
              <a:t>17 January 2014</a:t>
            </a:r>
            <a:r>
              <a:rPr lang="en-US" sz="2000" kern="0" dirty="0">
                <a:solidFill>
                  <a:srgbClr val="000000"/>
                </a:solidFill>
                <a:latin typeface="Times New Roman"/>
                <a:ea typeface="ＭＳ Ｐゴシック"/>
              </a:rPr>
              <a:t>	</a:t>
            </a:r>
            <a:r>
              <a:rPr lang="en-US" sz="2000" kern="0" dirty="0" smtClean="0">
                <a:solidFill>
                  <a:srgbClr val="000000"/>
                </a:solidFill>
                <a:latin typeface="Times New Roman"/>
                <a:ea typeface="ＭＳ Ｐゴシック"/>
              </a:rPr>
              <a:t>Portsmouth, UK</a:t>
            </a:r>
            <a:endParaRPr lang="en-US" sz="2000" kern="0" dirty="0">
              <a:solidFill>
                <a:srgbClr val="000000"/>
              </a:solidFill>
              <a:latin typeface="Times New Roman"/>
              <a:ea typeface="ＭＳ Ｐゴシック"/>
            </a:endParaRPr>
          </a:p>
        </p:txBody>
      </p:sp>
    </p:spTree>
    <p:extLst>
      <p:ext uri="{BB962C8B-B14F-4D97-AF65-F5344CB8AC3E}">
        <p14:creationId xmlns:p14="http://schemas.microsoft.com/office/powerpoint/2010/main" val="815429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55650" y="188913"/>
            <a:ext cx="7848798" cy="922337"/>
          </a:xfrm>
        </p:spPr>
        <p:txBody>
          <a:bodyPr/>
          <a:lstStyle/>
          <a:p>
            <a:r>
              <a:rPr lang="en-GB" altLang="en-US" dirty="0" smtClean="0"/>
              <a:t>5. Wake scaling &amp; full-scale wakes</a:t>
            </a:r>
          </a:p>
        </p:txBody>
      </p:sp>
      <p:sp>
        <p:nvSpPr>
          <p:cNvPr id="3" name="Content Placeholder 2"/>
          <p:cNvSpPr>
            <a:spLocks noGrp="1"/>
          </p:cNvSpPr>
          <p:nvPr>
            <p:ph idx="1"/>
          </p:nvPr>
        </p:nvSpPr>
        <p:spPr>
          <a:xfrm>
            <a:off x="539750" y="981075"/>
            <a:ext cx="8353425" cy="4895850"/>
          </a:xfrm>
        </p:spPr>
        <p:txBody>
          <a:bodyPr/>
          <a:lstStyle/>
          <a:p>
            <a:pPr eaLnBrk="1" hangingPunct="1">
              <a:buFont typeface="Arial" charset="0"/>
              <a:buNone/>
              <a:defRPr/>
            </a:pPr>
            <a:r>
              <a:rPr lang="en-US" altLang="en-US" sz="2800" b="1" dirty="0" smtClean="0"/>
              <a:t>Wake scaling is needed</a:t>
            </a:r>
          </a:p>
          <a:p>
            <a:pPr eaLnBrk="1" hangingPunct="1">
              <a:defRPr/>
            </a:pPr>
            <a:r>
              <a:rPr lang="sv-SE" altLang="en-US" sz="2400" dirty="0" smtClean="0"/>
              <a:t>For propeller design</a:t>
            </a:r>
          </a:p>
          <a:p>
            <a:pPr eaLnBrk="1" hangingPunct="1">
              <a:defRPr/>
            </a:pPr>
            <a:r>
              <a:rPr lang="sv-SE" altLang="en-US" sz="2400" dirty="0" smtClean="0"/>
              <a:t>For correct prediction of cavitation and propeller-induced pressure pulses in a cavitation tunnel</a:t>
            </a:r>
          </a:p>
          <a:p>
            <a:pPr marL="0" indent="0">
              <a:buFont typeface="Arial" charset="0"/>
              <a:buNone/>
              <a:defRPr/>
            </a:pPr>
            <a:r>
              <a:rPr lang="en-GB" sz="2800" b="1" dirty="0" smtClean="0"/>
              <a:t>Literature survey of CFD applications relevant to wake</a:t>
            </a:r>
          </a:p>
          <a:p>
            <a:pPr>
              <a:defRPr/>
            </a:pPr>
            <a:r>
              <a:rPr lang="en-GB" sz="2400" dirty="0" smtClean="0"/>
              <a:t>Used to assist developing wake scaling (</a:t>
            </a:r>
            <a:r>
              <a:rPr lang="en-GB" sz="2400" i="1" dirty="0" smtClean="0"/>
              <a:t>scarce</a:t>
            </a:r>
            <a:r>
              <a:rPr lang="en-GB" sz="2400" dirty="0" smtClean="0"/>
              <a:t>)</a:t>
            </a:r>
          </a:p>
          <a:p>
            <a:pPr>
              <a:defRPr/>
            </a:pPr>
            <a:r>
              <a:rPr lang="en-GB" sz="2400" dirty="0" smtClean="0"/>
              <a:t>Validation with model scale nominal wake (</a:t>
            </a:r>
            <a:r>
              <a:rPr lang="en-GB" sz="2400" i="1" dirty="0" smtClean="0"/>
              <a:t>abundant</a:t>
            </a:r>
            <a:r>
              <a:rPr lang="en-GB" sz="2400" dirty="0" smtClean="0"/>
              <a:t>)</a:t>
            </a:r>
          </a:p>
          <a:p>
            <a:pPr>
              <a:defRPr/>
            </a:pPr>
            <a:r>
              <a:rPr lang="en-GB" sz="2400" dirty="0" smtClean="0"/>
              <a:t>Prediction of full scale nominal wake (</a:t>
            </a:r>
            <a:r>
              <a:rPr lang="en-GB" sz="2400" i="1" dirty="0" smtClean="0"/>
              <a:t>some</a:t>
            </a:r>
            <a:r>
              <a:rPr lang="en-GB" sz="2400" dirty="0" smtClean="0"/>
              <a:t>)</a:t>
            </a:r>
          </a:p>
          <a:p>
            <a:pPr>
              <a:defRPr/>
            </a:pPr>
            <a:r>
              <a:rPr lang="en-GB" sz="2400" dirty="0" smtClean="0"/>
              <a:t>Validation with full scale wake data (</a:t>
            </a:r>
            <a:r>
              <a:rPr lang="en-GB" sz="2400" i="1" dirty="0" smtClean="0"/>
              <a:t>rare</a:t>
            </a:r>
            <a:r>
              <a:rPr lang="en-GB" sz="2400" dirty="0" smtClean="0"/>
              <a:t>)</a:t>
            </a:r>
          </a:p>
          <a:p>
            <a:pPr>
              <a:defRPr/>
            </a:pPr>
            <a:endParaRPr lang="en-GB" sz="2800" dirty="0"/>
          </a:p>
        </p:txBody>
      </p:sp>
    </p:spTree>
    <p:extLst>
      <p:ext uri="{BB962C8B-B14F-4D97-AF65-F5344CB8AC3E}">
        <p14:creationId xmlns:p14="http://schemas.microsoft.com/office/powerpoint/2010/main" val="122490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23850" y="188913"/>
            <a:ext cx="8496300" cy="922337"/>
          </a:xfrm>
        </p:spPr>
        <p:txBody>
          <a:bodyPr/>
          <a:lstStyle/>
          <a:p>
            <a:r>
              <a:rPr lang="en-GB" altLang="en-US" smtClean="0"/>
              <a:t>Validation of nominal wake model scale (summary of G2010 WS)</a:t>
            </a:r>
          </a:p>
        </p:txBody>
      </p:sp>
      <p:sp>
        <p:nvSpPr>
          <p:cNvPr id="4099" name="Content Placeholder 2"/>
          <p:cNvSpPr>
            <a:spLocks noGrp="1"/>
          </p:cNvSpPr>
          <p:nvPr>
            <p:ph idx="1"/>
          </p:nvPr>
        </p:nvSpPr>
        <p:spPr>
          <a:xfrm>
            <a:off x="539750" y="1196975"/>
            <a:ext cx="8353425" cy="4679950"/>
          </a:xfrm>
        </p:spPr>
        <p:txBody>
          <a:bodyPr/>
          <a:lstStyle/>
          <a:p>
            <a:pPr eaLnBrk="1" hangingPunct="1"/>
            <a:r>
              <a:rPr lang="en-GB" altLang="en-US" sz="2000" dirty="0" smtClean="0"/>
              <a:t>The overall agreement between computations and experiments in terms of wake patterns at the propeller plane was fairly good; </a:t>
            </a:r>
          </a:p>
          <a:p>
            <a:pPr eaLnBrk="1" hangingPunct="1"/>
            <a:r>
              <a:rPr lang="en-GB" altLang="en-US" sz="2000" dirty="0" smtClean="0"/>
              <a:t>The characteristic features of the bilge vortices were captured by the majority of CFD solvers; </a:t>
            </a:r>
          </a:p>
          <a:p>
            <a:pPr eaLnBrk="1" hangingPunct="1"/>
            <a:r>
              <a:rPr lang="en-GB" altLang="en-US" sz="2000" dirty="0" smtClean="0"/>
              <a:t>The turbulence model has a profound influence on the accuracy of local flow structures. The flow details predicted by the advanced turbulence models like Reynolds Stress Model (RSM) and Explicit Algebraic Stress Model (EASM) show clearly better agreement with measured data than simpler isotropic eddy-viscosity models, mostly for the wake field of full form ships that have strong anisotropy in Reynolds stresses and hook shape </a:t>
            </a:r>
            <a:r>
              <a:rPr lang="en-GB" altLang="en-US" sz="2000" dirty="0" err="1" smtClean="0"/>
              <a:t>iso</a:t>
            </a:r>
            <a:r>
              <a:rPr lang="en-GB" altLang="en-US" sz="2000" dirty="0" smtClean="0"/>
              <a:t>-contours of the axial velocity; </a:t>
            </a:r>
          </a:p>
          <a:p>
            <a:pPr eaLnBrk="1" hangingPunct="1"/>
            <a:r>
              <a:rPr lang="en-GB" altLang="en-US" sz="2000" dirty="0" smtClean="0"/>
              <a:t>3~4 million grid points on half hull with a 2nd order discretization scheme seem sufficient to make a good prediction at model scale (without appendages or free surface effects).</a:t>
            </a:r>
            <a:endParaRPr lang="sv-SE" altLang="en-US" sz="2000" dirty="0" smtClean="0"/>
          </a:p>
          <a:p>
            <a:endParaRPr lang="en-GB" altLang="en-US" sz="2000" dirty="0" smtClean="0"/>
          </a:p>
        </p:txBody>
      </p:sp>
    </p:spTree>
    <p:extLst>
      <p:ext uri="{BB962C8B-B14F-4D97-AF65-F5344CB8AC3E}">
        <p14:creationId xmlns:p14="http://schemas.microsoft.com/office/powerpoint/2010/main" val="3346187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7950" y="115888"/>
            <a:ext cx="9001125" cy="922337"/>
          </a:xfrm>
        </p:spPr>
        <p:txBody>
          <a:bodyPr/>
          <a:lstStyle/>
          <a:p>
            <a:r>
              <a:rPr lang="en-GB" altLang="en-US" smtClean="0"/>
              <a:t>Example: CFD vs. wake scaling method</a:t>
            </a:r>
          </a:p>
        </p:txBody>
      </p:sp>
      <p:sp>
        <p:nvSpPr>
          <p:cNvPr id="5123" name="Content Placeholder 2"/>
          <p:cNvSpPr>
            <a:spLocks noGrp="1"/>
          </p:cNvSpPr>
          <p:nvPr>
            <p:ph idx="1"/>
          </p:nvPr>
        </p:nvSpPr>
        <p:spPr>
          <a:xfrm>
            <a:off x="611188" y="908050"/>
            <a:ext cx="7632700" cy="649288"/>
          </a:xfrm>
        </p:spPr>
        <p:txBody>
          <a:bodyPr/>
          <a:lstStyle/>
          <a:p>
            <a:pPr marL="0" indent="0" eaLnBrk="1" hangingPunct="1">
              <a:buFont typeface="Arial" charset="0"/>
              <a:buNone/>
            </a:pPr>
            <a:r>
              <a:rPr lang="en-GB" altLang="en-US" sz="2000" smtClean="0"/>
              <a:t>Gaggero S., Villa, D., Viviani, M. Rizzuto, E. “Ship wake scaling and effect on propeller performances”. (2013)</a:t>
            </a:r>
          </a:p>
        </p:txBody>
      </p:sp>
      <p:pic>
        <p:nvPicPr>
          <p:cNvPr id="5124" name="Picture 4" descr="H:\27th_ITTC\27thScCFD_reports\Presentations\Gaggero_wa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4573587"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Content Placeholder 2"/>
          <p:cNvSpPr txBox="1">
            <a:spLocks/>
          </p:cNvSpPr>
          <p:nvPr/>
        </p:nvSpPr>
        <p:spPr bwMode="auto">
          <a:xfrm>
            <a:off x="4752975" y="1557338"/>
            <a:ext cx="421163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r>
              <a:rPr lang="en-GB" altLang="en-US" sz="2000"/>
              <a:t>full scale wake pattern scaled by Sasajima’s scaling method different from the direct RANS prediction</a:t>
            </a:r>
          </a:p>
          <a:p>
            <a:pPr eaLnBrk="1" hangingPunct="1"/>
            <a:r>
              <a:rPr lang="en-GB" altLang="en-US" sz="2000"/>
              <a:t>bilge vortex by scaling method is stronger and appears in a different location as compared with the RANS method</a:t>
            </a:r>
          </a:p>
          <a:p>
            <a:pPr eaLnBrk="1" hangingPunct="1"/>
            <a:endParaRPr lang="en-GB" altLang="en-US" sz="2000"/>
          </a:p>
        </p:txBody>
      </p:sp>
    </p:spTree>
    <p:extLst>
      <p:ext uri="{BB962C8B-B14F-4D97-AF65-F5344CB8AC3E}">
        <p14:creationId xmlns:p14="http://schemas.microsoft.com/office/powerpoint/2010/main" val="570659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07950" y="115888"/>
            <a:ext cx="9001125" cy="922337"/>
          </a:xfrm>
        </p:spPr>
        <p:txBody>
          <a:bodyPr/>
          <a:lstStyle/>
          <a:p>
            <a:r>
              <a:rPr lang="en-GB" altLang="en-US" smtClean="0"/>
              <a:t>Example: CFD vs. wake scaling method</a:t>
            </a:r>
          </a:p>
        </p:txBody>
      </p:sp>
      <p:sp>
        <p:nvSpPr>
          <p:cNvPr id="6" name="Content Placeholder 2"/>
          <p:cNvSpPr txBox="1">
            <a:spLocks/>
          </p:cNvSpPr>
          <p:nvPr/>
        </p:nvSpPr>
        <p:spPr bwMode="auto">
          <a:xfrm>
            <a:off x="4500563" y="2060575"/>
            <a:ext cx="42116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defRPr/>
            </a:pPr>
            <a:r>
              <a:rPr lang="en-GB" altLang="en-US" sz="2000" dirty="0" smtClean="0"/>
              <a:t>Wake difference may result in:</a:t>
            </a:r>
          </a:p>
          <a:p>
            <a:pPr eaLnBrk="1" hangingPunct="1">
              <a:defRPr/>
            </a:pPr>
            <a:r>
              <a:rPr lang="en-GB" altLang="en-US" sz="2000" dirty="0" smtClean="0"/>
              <a:t>Difference in pitch distribution</a:t>
            </a:r>
          </a:p>
          <a:p>
            <a:pPr eaLnBrk="1" hangingPunct="1">
              <a:defRPr/>
            </a:pPr>
            <a:r>
              <a:rPr lang="en-GB" altLang="en-US" sz="2000" dirty="0" smtClean="0"/>
              <a:t>Different cavitation behaviour</a:t>
            </a:r>
          </a:p>
          <a:p>
            <a:pPr eaLnBrk="1" hangingPunct="1">
              <a:defRPr/>
            </a:pPr>
            <a:r>
              <a:rPr lang="en-GB" altLang="en-US" sz="2000" dirty="0" smtClean="0"/>
              <a:t>Different resultant fluctuating force</a:t>
            </a:r>
          </a:p>
          <a:p>
            <a:pPr eaLnBrk="1" hangingPunct="1">
              <a:defRPr/>
            </a:pPr>
            <a:endParaRPr lang="en-GB" altLang="en-US" sz="2000" dirty="0" smtClean="0"/>
          </a:p>
        </p:txBody>
      </p:sp>
      <p:pic>
        <p:nvPicPr>
          <p:cNvPr id="6149" name="Picture 2" descr="H:\27th_ITTC\27thScCFD_reports\Presentations\Gaggero_cav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846138"/>
            <a:ext cx="3529013"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Content Placeholder 2"/>
          <p:cNvSpPr txBox="1">
            <a:spLocks/>
          </p:cNvSpPr>
          <p:nvPr/>
        </p:nvSpPr>
        <p:spPr bwMode="auto">
          <a:xfrm>
            <a:off x="825500" y="5502275"/>
            <a:ext cx="34559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GB" altLang="en-US" sz="1800"/>
              <a:t>Scaling method vs. RANS full scale </a:t>
            </a:r>
          </a:p>
        </p:txBody>
      </p:sp>
    </p:spTree>
    <p:extLst>
      <p:ext uri="{BB962C8B-B14F-4D97-AF65-F5344CB8AC3E}">
        <p14:creationId xmlns:p14="http://schemas.microsoft.com/office/powerpoint/2010/main" val="2008171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55650" y="188913"/>
            <a:ext cx="7632700" cy="922337"/>
          </a:xfrm>
        </p:spPr>
        <p:txBody>
          <a:bodyPr/>
          <a:lstStyle/>
          <a:p>
            <a:r>
              <a:rPr lang="en-GB" altLang="en-US" smtClean="0"/>
              <a:t>Full-scale nominal wake by RANS</a:t>
            </a:r>
          </a:p>
        </p:txBody>
      </p:sp>
      <p:sp>
        <p:nvSpPr>
          <p:cNvPr id="7171" name="Content Placeholder 2"/>
          <p:cNvSpPr>
            <a:spLocks noGrp="1"/>
          </p:cNvSpPr>
          <p:nvPr>
            <p:ph idx="1"/>
          </p:nvPr>
        </p:nvSpPr>
        <p:spPr>
          <a:xfrm>
            <a:off x="539750" y="1196975"/>
            <a:ext cx="8353425" cy="4608513"/>
          </a:xfrm>
        </p:spPr>
        <p:txBody>
          <a:bodyPr/>
          <a:lstStyle/>
          <a:p>
            <a:pPr eaLnBrk="1" hangingPunct="1"/>
            <a:r>
              <a:rPr lang="en-GB" altLang="en-US" sz="2400" dirty="0"/>
              <a:t>C</a:t>
            </a:r>
            <a:r>
              <a:rPr lang="en-GB" altLang="en-US" sz="2400" dirty="0" smtClean="0"/>
              <a:t>hallenges for full scale wake calculations are the extremely high aspect ratio of near-wall grid cells, large grid size and lack of validation of turbulence models at full scale. </a:t>
            </a:r>
          </a:p>
          <a:p>
            <a:pPr eaLnBrk="1" hangingPunct="1"/>
            <a:r>
              <a:rPr lang="en-GB" altLang="en-US" sz="2400" dirty="0" smtClean="0"/>
              <a:t>Current practice is to perform some form of validation study at model scale, then apply the same grid strategy, discretization scheme and turbulence model for full scale calculation without further validation. </a:t>
            </a:r>
          </a:p>
          <a:p>
            <a:pPr eaLnBrk="1" hangingPunct="1"/>
            <a:r>
              <a:rPr lang="en-GB" altLang="en-US" sz="2400" dirty="0" smtClean="0"/>
              <a:t>Following the 27</a:t>
            </a:r>
            <a:r>
              <a:rPr lang="en-GB" altLang="en-US" sz="2400" baseline="30000" dirty="0" smtClean="0"/>
              <a:t>th</a:t>
            </a:r>
            <a:r>
              <a:rPr lang="en-GB" altLang="en-US" sz="2400" dirty="0" smtClean="0"/>
              <a:t> ITTC Practical Guideline for RANS Calculation of Nominal Wake (7.5-03-03-02), RANS methods can be a useful tool to deal with scale effects in wake field.</a:t>
            </a:r>
          </a:p>
        </p:txBody>
      </p:sp>
    </p:spTree>
    <p:extLst>
      <p:ext uri="{BB962C8B-B14F-4D97-AF65-F5344CB8AC3E}">
        <p14:creationId xmlns:p14="http://schemas.microsoft.com/office/powerpoint/2010/main" val="1766488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7384"/>
            <a:ext cx="8229600" cy="1143000"/>
          </a:xfrm>
        </p:spPr>
        <p:txBody>
          <a:bodyPr/>
          <a:lstStyle/>
          <a:p>
            <a:r>
              <a:rPr kumimoji="1" lang="en-US" altLang="ja-JP" dirty="0" smtClean="0"/>
              <a:t>6. Validation and verification</a:t>
            </a:r>
            <a:endParaRPr kumimoji="1" lang="ja-JP" altLang="en-US" dirty="0"/>
          </a:p>
        </p:txBody>
      </p:sp>
      <p:sp>
        <p:nvSpPr>
          <p:cNvPr id="3" name="コンテンツ プレースホルダー 2"/>
          <p:cNvSpPr>
            <a:spLocks noGrp="1"/>
          </p:cNvSpPr>
          <p:nvPr>
            <p:ph idx="1"/>
          </p:nvPr>
        </p:nvSpPr>
        <p:spPr>
          <a:xfrm>
            <a:off x="467544" y="836712"/>
            <a:ext cx="8352928" cy="5040560"/>
          </a:xfrm>
          <a:solidFill>
            <a:schemeClr val="bg1"/>
          </a:solidFill>
        </p:spPr>
        <p:txBody>
          <a:bodyPr/>
          <a:lstStyle/>
          <a:p>
            <a:r>
              <a:rPr kumimoji="1" lang="en-US" altLang="ja-JP" sz="2600" dirty="0" smtClean="0"/>
              <a:t>Verification </a:t>
            </a:r>
            <a:r>
              <a:rPr kumimoji="1" lang="en-US" altLang="ja-JP" sz="2600" dirty="0"/>
              <a:t>is the procedure to estimate the numerical error and uncertainty of computed results.</a:t>
            </a:r>
          </a:p>
          <a:p>
            <a:r>
              <a:rPr kumimoji="1" lang="en-US" altLang="ja-JP" sz="2600" dirty="0"/>
              <a:t>V</a:t>
            </a:r>
            <a:r>
              <a:rPr kumimoji="1" lang="en-US" altLang="ja-JP" sz="2600" dirty="0" smtClean="0"/>
              <a:t>alidation </a:t>
            </a:r>
            <a:r>
              <a:rPr kumimoji="1" lang="en-US" altLang="ja-JP" sz="2600" dirty="0"/>
              <a:t>aims at assessing the choice of the numerical model as a representation </a:t>
            </a:r>
            <a:r>
              <a:rPr kumimoji="1" lang="en-US" altLang="ja-JP" sz="2600" dirty="0" smtClean="0"/>
              <a:t>of </a:t>
            </a:r>
            <a:r>
              <a:rPr kumimoji="1" lang="en-US" altLang="ja-JP" sz="2600" dirty="0"/>
              <a:t>reality. </a:t>
            </a:r>
          </a:p>
          <a:p>
            <a:pPr lvl="1"/>
            <a:r>
              <a:rPr kumimoji="1" lang="en-US" altLang="ja-JP" sz="2200" dirty="0" smtClean="0"/>
              <a:t>Verification :“solving the equations right”</a:t>
            </a:r>
          </a:p>
          <a:p>
            <a:pPr lvl="1"/>
            <a:r>
              <a:rPr kumimoji="1" lang="en-US" altLang="ja-JP" sz="2200" dirty="0" smtClean="0"/>
              <a:t>Validation :“solving the right equations”. (</a:t>
            </a:r>
            <a:r>
              <a:rPr kumimoji="1" lang="en-US" altLang="ja-JP" sz="2200" dirty="0" err="1" smtClean="0"/>
              <a:t>Roache</a:t>
            </a:r>
            <a:r>
              <a:rPr kumimoji="1" lang="en-US" altLang="ja-JP" sz="2200" dirty="0" smtClean="0"/>
              <a:t> 1997)                        </a:t>
            </a:r>
          </a:p>
          <a:p>
            <a:r>
              <a:rPr kumimoji="1" lang="en-US" altLang="ja-JP" sz="2600" dirty="0" smtClean="0"/>
              <a:t>Various Procedures and Standards</a:t>
            </a:r>
          </a:p>
          <a:p>
            <a:pPr lvl="1"/>
            <a:r>
              <a:rPr kumimoji="1" lang="en-US" altLang="ja-JP" sz="2200" dirty="0" smtClean="0"/>
              <a:t>ASME (</a:t>
            </a:r>
            <a:r>
              <a:rPr kumimoji="1" lang="en-US" altLang="ja-JP" sz="2200" dirty="0"/>
              <a:t>ASME </a:t>
            </a:r>
            <a:r>
              <a:rPr kumimoji="1" lang="en-US" altLang="ja-JP" sz="2200" dirty="0" smtClean="0"/>
              <a:t>V&amp;V10, V&amp;V20), AIAA (</a:t>
            </a:r>
            <a:r>
              <a:rPr kumimoji="1" lang="en-US" altLang="ja-JP" sz="2200" dirty="0"/>
              <a:t>AIAA </a:t>
            </a:r>
            <a:r>
              <a:rPr kumimoji="1" lang="en-US" altLang="ja-JP" sz="2200" dirty="0" smtClean="0"/>
              <a:t>G-077-1998)</a:t>
            </a:r>
          </a:p>
          <a:p>
            <a:pPr lvl="1"/>
            <a:r>
              <a:rPr kumimoji="1" lang="en-US" altLang="ja-JP" sz="2200" dirty="0" smtClean="0"/>
              <a:t>ITTC </a:t>
            </a:r>
            <a:r>
              <a:rPr kumimoji="1" lang="en-US" altLang="ja-JP" sz="2200" dirty="0"/>
              <a:t>guidelines on V&amp;V (7.5-03-01-01, 7.5-03-01-02, 7.5-03-01-03, 7.5-03-01-04</a:t>
            </a:r>
            <a:r>
              <a:rPr kumimoji="1" lang="en-US" altLang="ja-JP" sz="2200" dirty="0" smtClean="0"/>
              <a:t>).</a:t>
            </a:r>
          </a:p>
          <a:p>
            <a:r>
              <a:rPr kumimoji="1" lang="en-US" altLang="ja-JP" sz="2600" dirty="0" smtClean="0"/>
              <a:t>A </a:t>
            </a:r>
            <a:r>
              <a:rPr kumimoji="1" lang="en-US" altLang="ja-JP" sz="2600" dirty="0"/>
              <a:t>review </a:t>
            </a:r>
            <a:r>
              <a:rPr kumimoji="1" lang="en-US" altLang="ja-JP" sz="2600" dirty="0" smtClean="0"/>
              <a:t>in </a:t>
            </a:r>
            <a:r>
              <a:rPr kumimoji="1" lang="en-US" altLang="ja-JP" sz="2600" dirty="0"/>
              <a:t>V&amp;V for ship hydrodynamics </a:t>
            </a:r>
            <a:endParaRPr kumimoji="1" lang="en-US" altLang="ja-JP" sz="2600" dirty="0" smtClean="0"/>
          </a:p>
          <a:p>
            <a:pPr lvl="1"/>
            <a:r>
              <a:rPr kumimoji="1" lang="en-US" altLang="ja-JP" sz="2200" dirty="0" smtClean="0"/>
              <a:t> </a:t>
            </a:r>
            <a:r>
              <a:rPr kumimoji="1" lang="en-US" altLang="ja-JP" sz="2200" dirty="0" err="1"/>
              <a:t>Roache</a:t>
            </a:r>
            <a:r>
              <a:rPr kumimoji="1" lang="en-US" altLang="ja-JP" sz="2200" dirty="0"/>
              <a:t> (1997), </a:t>
            </a:r>
            <a:r>
              <a:rPr kumimoji="1" lang="en-US" altLang="ja-JP" sz="2200" dirty="0" err="1"/>
              <a:t>Eça</a:t>
            </a:r>
            <a:r>
              <a:rPr kumimoji="1" lang="en-US" altLang="ja-JP" sz="2200" dirty="0"/>
              <a:t> and Hoekstra (2012</a:t>
            </a:r>
            <a:r>
              <a:rPr kumimoji="1" lang="en-US" altLang="ja-JP" sz="2200" dirty="0" smtClean="0"/>
              <a:t>), </a:t>
            </a:r>
            <a:r>
              <a:rPr kumimoji="1" lang="en-US" altLang="ja-JP" sz="2200" dirty="0"/>
              <a:t>Larsson et al. (2014).</a:t>
            </a:r>
          </a:p>
          <a:p>
            <a:endParaRPr kumimoji="1" lang="en-US" altLang="ja-JP" dirty="0"/>
          </a:p>
        </p:txBody>
      </p:sp>
    </p:spTree>
    <p:extLst>
      <p:ext uri="{BB962C8B-B14F-4D97-AF65-F5344CB8AC3E}">
        <p14:creationId xmlns:p14="http://schemas.microsoft.com/office/powerpoint/2010/main" val="299252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88640"/>
                <a:ext cx="8496944" cy="5688632"/>
              </a:xfrm>
              <a:solidFill>
                <a:schemeClr val="bg1"/>
              </a:solidFill>
            </p:spPr>
            <p:txBody>
              <a:bodyPr/>
              <a:lstStyle/>
              <a:p>
                <a:pPr marL="0" indent="0">
                  <a:buNone/>
                </a:pPr>
                <a:r>
                  <a:rPr kumimoji="1" lang="en-US" altLang="ja-JP" dirty="0" smtClean="0"/>
                  <a:t>Verification</a:t>
                </a:r>
              </a:p>
              <a:p>
                <a:r>
                  <a:rPr kumimoji="1" lang="en-US" altLang="ja-JP" sz="2600" dirty="0" smtClean="0"/>
                  <a:t>Most </a:t>
                </a:r>
                <a:r>
                  <a:rPr kumimoji="1" lang="en-US" altLang="ja-JP" sz="2600" dirty="0"/>
                  <a:t>of the available procedures aim at computing the </a:t>
                </a:r>
                <a:r>
                  <a:rPr kumimoji="1" lang="en-US" altLang="ja-JP" sz="2600" b="1" u="sng" dirty="0"/>
                  <a:t>numerical uncertainty</a:t>
                </a:r>
                <a:r>
                  <a:rPr kumimoji="1" lang="en-US" altLang="ja-JP" sz="2600" b="1" dirty="0"/>
                  <a:t> </a:t>
                </a:r>
                <a14:m>
                  <m:oMath xmlns:m="http://schemas.openxmlformats.org/officeDocument/2006/math">
                    <m:sSub>
                      <m:sSubPr>
                        <m:ctrlPr>
                          <a:rPr kumimoji="1" lang="en-US" altLang="ja-JP" sz="2600" b="1" i="1" smtClean="0">
                            <a:latin typeface="Cambria Math" panose="02040503050406030204" pitchFamily="18" charset="0"/>
                          </a:rPr>
                        </m:ctrlPr>
                      </m:sSubPr>
                      <m:e>
                        <m:r>
                          <a:rPr kumimoji="1" lang="en-US" altLang="ja-JP" sz="2600" b="1" i="1" smtClean="0">
                            <a:latin typeface="Cambria Math"/>
                          </a:rPr>
                          <m:t>𝑼</m:t>
                        </m:r>
                      </m:e>
                      <m:sub>
                        <m:r>
                          <a:rPr kumimoji="1" lang="en-US" altLang="ja-JP" sz="2600" b="1" i="1" smtClean="0">
                            <a:latin typeface="Cambria Math"/>
                          </a:rPr>
                          <m:t>𝑵</m:t>
                        </m:r>
                      </m:sub>
                    </m:sSub>
                  </m:oMath>
                </a14:m>
                <a:r>
                  <a:rPr kumimoji="1" lang="en-US" altLang="ja-JP" sz="2600" dirty="0" smtClean="0"/>
                  <a:t> within </a:t>
                </a:r>
                <a:r>
                  <a:rPr kumimoji="1" lang="en-US" altLang="ja-JP" sz="2600" dirty="0"/>
                  <a:t>a 95% confidence </a:t>
                </a:r>
                <a:r>
                  <a:rPr kumimoji="1" lang="en-US" altLang="ja-JP" sz="2600" dirty="0" smtClean="0"/>
                  <a:t>level</a:t>
                </a:r>
                <a:r>
                  <a:rPr kumimoji="1" lang="en-US" altLang="ja-JP" sz="2600" dirty="0"/>
                  <a:t> </a:t>
                </a:r>
                <a:r>
                  <a:rPr kumimoji="1" lang="en-US" altLang="ja-JP" sz="2600" dirty="0" smtClean="0"/>
                  <a:t>(twice the standard deviation).</a:t>
                </a:r>
              </a:p>
              <a:p>
                <a:pPr lvl="1"/>
                <a:r>
                  <a:rPr kumimoji="1" lang="en-US" altLang="ja-JP" sz="2200" dirty="0" smtClean="0"/>
                  <a:t> </a:t>
                </a:r>
                <a:r>
                  <a:rPr kumimoji="1" lang="en-US" altLang="ja-JP" sz="2200" dirty="0"/>
                  <a:t>there is 95% probability </a:t>
                </a:r>
                <a:r>
                  <a:rPr kumimoji="1" lang="en-US" altLang="ja-JP" sz="2200" dirty="0" smtClean="0"/>
                  <a:t>of </a:t>
                </a:r>
              </a:p>
              <a:p>
                <a:pPr marL="457200" lvl="1" indent="0">
                  <a:buNone/>
                </a:pPr>
                <a:r>
                  <a:rPr kumimoji="1" lang="en-US" altLang="ja-JP" sz="2200" dirty="0" smtClean="0"/>
                  <a:t>(computed value -</a:t>
                </a:r>
                <a:r>
                  <a:rPr kumimoji="1" lang="en-US" altLang="ja-JP" sz="2200" b="1" dirty="0" smtClean="0"/>
                  <a:t> </a:t>
                </a:r>
                <a14:m>
                  <m:oMath xmlns:m="http://schemas.openxmlformats.org/officeDocument/2006/math">
                    <m:sSub>
                      <m:sSubPr>
                        <m:ctrlPr>
                          <a:rPr kumimoji="1" lang="en-US" altLang="ja-JP" sz="2200" b="1" i="1">
                            <a:latin typeface="Cambria Math" panose="02040503050406030204" pitchFamily="18" charset="0"/>
                          </a:rPr>
                        </m:ctrlPr>
                      </m:sSubPr>
                      <m:e>
                        <m:r>
                          <a:rPr kumimoji="1" lang="en-US" altLang="ja-JP" sz="2200" b="1" i="1">
                            <a:latin typeface="Cambria Math"/>
                          </a:rPr>
                          <m:t>𝑼</m:t>
                        </m:r>
                      </m:e>
                      <m:sub>
                        <m:r>
                          <a:rPr kumimoji="1" lang="en-US" altLang="ja-JP" sz="2200" b="1" i="1">
                            <a:latin typeface="Cambria Math"/>
                          </a:rPr>
                          <m:t>𝑵</m:t>
                        </m:r>
                      </m:sub>
                    </m:sSub>
                  </m:oMath>
                </a14:m>
                <a:r>
                  <a:rPr kumimoji="1" lang="en-US" altLang="ja-JP" sz="2200" dirty="0" smtClean="0"/>
                  <a:t>)  </a:t>
                </a:r>
                <a14:m>
                  <m:oMath xmlns:m="http://schemas.openxmlformats.org/officeDocument/2006/math">
                    <m:r>
                      <a:rPr kumimoji="1" lang="en-US" altLang="ja-JP" sz="2200" i="1" smtClean="0">
                        <a:latin typeface="Cambria Math"/>
                        <a:ea typeface="Cambria Math"/>
                      </a:rPr>
                      <m:t>≤</m:t>
                    </m:r>
                  </m:oMath>
                </a14:m>
                <a:r>
                  <a:rPr kumimoji="1" lang="en-US" altLang="ja-JP" sz="2200" dirty="0" smtClean="0"/>
                  <a:t> (SOLUTION) </a:t>
                </a:r>
                <a14:m>
                  <m:oMath xmlns:m="http://schemas.openxmlformats.org/officeDocument/2006/math">
                    <m:r>
                      <a:rPr kumimoji="1" lang="en-US" altLang="ja-JP" sz="2200" i="1" smtClean="0">
                        <a:latin typeface="Cambria Math"/>
                        <a:ea typeface="Cambria Math"/>
                      </a:rPr>
                      <m:t>≤</m:t>
                    </m:r>
                  </m:oMath>
                </a14:m>
                <a:r>
                  <a:rPr kumimoji="1" lang="en-US" altLang="ja-JP" sz="2200" dirty="0" smtClean="0"/>
                  <a:t> (computer value+</a:t>
                </a:r>
                <a14:m>
                  <m:oMath xmlns:m="http://schemas.openxmlformats.org/officeDocument/2006/math">
                    <m:sSub>
                      <m:sSubPr>
                        <m:ctrlPr>
                          <a:rPr kumimoji="1" lang="en-US" altLang="ja-JP" sz="2200" b="1" i="1">
                            <a:latin typeface="Cambria Math" panose="02040503050406030204" pitchFamily="18" charset="0"/>
                          </a:rPr>
                        </m:ctrlPr>
                      </m:sSubPr>
                      <m:e>
                        <m:r>
                          <a:rPr kumimoji="1" lang="en-US" altLang="ja-JP" sz="2200" b="1" i="1">
                            <a:latin typeface="Cambria Math"/>
                          </a:rPr>
                          <m:t>𝑼</m:t>
                        </m:r>
                      </m:e>
                      <m:sub>
                        <m:r>
                          <a:rPr kumimoji="1" lang="en-US" altLang="ja-JP" sz="2200" b="1" i="1">
                            <a:latin typeface="Cambria Math"/>
                          </a:rPr>
                          <m:t>𝑵</m:t>
                        </m:r>
                      </m:sub>
                    </m:sSub>
                  </m:oMath>
                </a14:m>
                <a:r>
                  <a:rPr kumimoji="1" lang="en-US" altLang="ja-JP" sz="2200" dirty="0" smtClean="0"/>
                  <a:t>)</a:t>
                </a:r>
                <a:endParaRPr kumimoji="1" lang="en-US" altLang="ja-JP" sz="2200" dirty="0"/>
              </a:p>
              <a:p>
                <a:r>
                  <a:rPr kumimoji="1" lang="en-US" altLang="ja-JP" sz="2600" dirty="0"/>
                  <a:t>The numerical uncertainty is an amplifying function of the magnitude of the </a:t>
                </a:r>
                <a:r>
                  <a:rPr kumimoji="1" lang="en-US" altLang="ja-JP" sz="2600" b="1" u="sng" dirty="0"/>
                  <a:t>numerical </a:t>
                </a:r>
                <a:r>
                  <a:rPr kumimoji="1" lang="en-US" altLang="ja-JP" sz="2600" b="1" u="sng" dirty="0" smtClean="0"/>
                  <a:t>error</a:t>
                </a:r>
                <a:r>
                  <a:rPr kumimoji="1" lang="en-US" altLang="ja-JP" sz="2600" b="1" dirty="0" smtClean="0"/>
                  <a:t>,</a:t>
                </a:r>
              </a:p>
              <a:p>
                <a:pPr marL="0" indent="0">
                  <a:buNone/>
                </a:pPr>
                <a:r>
                  <a:rPr kumimoji="1" lang="en-US" altLang="ja-JP" sz="2600" dirty="0" smtClean="0"/>
                  <a:t>      | (computed value)-(exact solution of eq.)|</a:t>
                </a:r>
              </a:p>
              <a:p>
                <a:r>
                  <a:rPr kumimoji="1" lang="en-US" altLang="ja-JP" sz="2600" dirty="0" smtClean="0"/>
                  <a:t>The </a:t>
                </a:r>
                <a:r>
                  <a:rPr kumimoji="1" lang="en-US" altLang="ja-JP" sz="2600" dirty="0"/>
                  <a:t>numerical error is broken down into </a:t>
                </a:r>
              </a:p>
              <a:p>
                <a:pPr lvl="1"/>
                <a:r>
                  <a:rPr kumimoji="1" lang="en-US" altLang="ja-JP" sz="2200" dirty="0" smtClean="0"/>
                  <a:t>a </a:t>
                </a:r>
                <a:r>
                  <a:rPr kumimoji="1" lang="en-US" altLang="ja-JP" sz="2200" dirty="0"/>
                  <a:t>finite time and space </a:t>
                </a:r>
                <a:r>
                  <a:rPr kumimoji="1" lang="en-US" altLang="ja-JP" sz="2200" dirty="0" err="1"/>
                  <a:t>discretisation</a:t>
                </a:r>
                <a:r>
                  <a:rPr kumimoji="1" lang="en-US" altLang="ja-JP" sz="2200" dirty="0"/>
                  <a:t> </a:t>
                </a:r>
                <a:r>
                  <a:rPr kumimoji="1" lang="en-US" altLang="ja-JP" sz="2200" dirty="0" smtClean="0"/>
                  <a:t>,	a </a:t>
                </a:r>
                <a:r>
                  <a:rPr kumimoji="1" lang="en-US" altLang="ja-JP" sz="2200" dirty="0"/>
                  <a:t>finite number of </a:t>
                </a:r>
                <a:r>
                  <a:rPr kumimoji="1" lang="en-US" altLang="ja-JP" sz="2200" dirty="0" smtClean="0"/>
                  <a:t>iterations, the </a:t>
                </a:r>
                <a:r>
                  <a:rPr kumimoji="1" lang="en-US" altLang="ja-JP" sz="2200" dirty="0"/>
                  <a:t>round off of the numbers and other sources.</a:t>
                </a:r>
              </a:p>
              <a:p>
                <a:r>
                  <a:rPr kumimoji="1" lang="en-US" altLang="ja-JP" sz="2600" dirty="0"/>
                  <a:t>T</a:t>
                </a:r>
                <a:r>
                  <a:rPr kumimoji="1" lang="en-US" altLang="ja-JP" sz="2600" dirty="0" smtClean="0"/>
                  <a:t>otal </a:t>
                </a:r>
                <a:r>
                  <a:rPr kumimoji="1" lang="en-US" altLang="ja-JP" sz="2600" dirty="0"/>
                  <a:t>error </a:t>
                </a:r>
                <a:r>
                  <a:rPr kumimoji="1" lang="en-US" altLang="ja-JP" sz="2600" dirty="0" smtClean="0"/>
                  <a:t>:the </a:t>
                </a:r>
                <a:r>
                  <a:rPr kumimoji="1" lang="en-US" altLang="ja-JP" sz="2600" dirty="0"/>
                  <a:t>mean square root of the above errors. </a:t>
                </a:r>
              </a:p>
              <a:p>
                <a:pPr marL="0" indent="0">
                  <a:buNone/>
                </a:pPr>
                <a:endParaRPr kumimoji="1" lang="en-US" altLang="ja-JP" sz="2800" dirty="0"/>
              </a:p>
              <a:p>
                <a:endParaRPr kumimoji="1"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88640"/>
                <a:ext cx="8496944" cy="5688632"/>
              </a:xfrm>
              <a:blipFill rotWithShape="1">
                <a:blip r:embed="rId2"/>
                <a:stretch>
                  <a:fillRect l="-1793" t="-1393" b="-2787"/>
                </a:stretch>
              </a:blipFill>
            </p:spPr>
            <p:txBody>
              <a:bodyPr/>
              <a:lstStyle/>
              <a:p>
                <a:r>
                  <a:rPr lang="en-US">
                    <a:noFill/>
                  </a:rPr>
                  <a:t> </a:t>
                </a:r>
              </a:p>
            </p:txBody>
          </p:sp>
        </mc:Fallback>
      </mc:AlternateContent>
    </p:spTree>
    <p:extLst>
      <p:ext uri="{BB962C8B-B14F-4D97-AF65-F5344CB8AC3E}">
        <p14:creationId xmlns:p14="http://schemas.microsoft.com/office/powerpoint/2010/main" val="814360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34356"/>
            <a:ext cx="8229600" cy="4248150"/>
          </a:xfrm>
        </p:spPr>
        <p:txBody>
          <a:bodyPr/>
          <a:lstStyle/>
          <a:p>
            <a:pPr marL="0" indent="0">
              <a:buNone/>
            </a:pPr>
            <a:r>
              <a:rPr kumimoji="1" lang="en-US" altLang="ja-JP" dirty="0" smtClean="0"/>
              <a:t>Verification Methods</a:t>
            </a:r>
          </a:p>
          <a:p>
            <a:r>
              <a:rPr kumimoji="1" lang="en-US" altLang="ja-JP" dirty="0" smtClean="0"/>
              <a:t>Different extrapolation methods to obtain the simulation result with a null error. </a:t>
            </a:r>
          </a:p>
          <a:p>
            <a:pPr lvl="1"/>
            <a:r>
              <a:rPr kumimoji="1" lang="en-US" altLang="ja-JP" dirty="0" smtClean="0"/>
              <a:t>Grid Convergence Index (GCI) , </a:t>
            </a:r>
            <a:r>
              <a:rPr kumimoji="1" lang="en-US" altLang="ja-JP" dirty="0" err="1" smtClean="0"/>
              <a:t>Roache</a:t>
            </a:r>
            <a:r>
              <a:rPr kumimoji="1" lang="en-US" altLang="ja-JP" dirty="0" smtClean="0"/>
              <a:t> (1998,2009)</a:t>
            </a:r>
          </a:p>
          <a:p>
            <a:pPr lvl="1"/>
            <a:r>
              <a:rPr kumimoji="1" lang="en-US" altLang="ja-JP" dirty="0" smtClean="0"/>
              <a:t>Factor of Safety (FS), Xing and Stern (2010)</a:t>
            </a:r>
          </a:p>
          <a:p>
            <a:pPr lvl="1"/>
            <a:r>
              <a:rPr kumimoji="1" lang="en-US" altLang="ja-JP" dirty="0" smtClean="0"/>
              <a:t>Least Square Root (LSR), </a:t>
            </a:r>
            <a:r>
              <a:rPr kumimoji="1" lang="en-US" altLang="ja-JP" dirty="0" err="1" smtClean="0"/>
              <a:t>Eca</a:t>
            </a:r>
            <a:r>
              <a:rPr kumimoji="1" lang="en-US" altLang="ja-JP" dirty="0" smtClean="0"/>
              <a:t> et al. (2010)</a:t>
            </a:r>
          </a:p>
          <a:p>
            <a:r>
              <a:rPr kumimoji="1" lang="en-US" altLang="ja-JP" dirty="0" smtClean="0"/>
              <a:t>No method proven superior to the others. </a:t>
            </a:r>
            <a:endParaRPr kumimoji="1" lang="en-US" altLang="ja-JP" dirty="0"/>
          </a:p>
          <a:p>
            <a:endParaRPr kumimoji="1" lang="en-US" altLang="ja-JP" dirty="0"/>
          </a:p>
          <a:p>
            <a:pPr marL="0" indent="0">
              <a:buNone/>
            </a:pPr>
            <a:endParaRPr kumimoji="1" lang="en-US" altLang="ja-JP" dirty="0"/>
          </a:p>
        </p:txBody>
      </p:sp>
    </p:spTree>
    <p:extLst>
      <p:ext uri="{BB962C8B-B14F-4D97-AF65-F5344CB8AC3E}">
        <p14:creationId xmlns:p14="http://schemas.microsoft.com/office/powerpoint/2010/main" val="778524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260648"/>
                <a:ext cx="8640960" cy="5256584"/>
              </a:xfrm>
              <a:solidFill>
                <a:schemeClr val="bg1"/>
              </a:solidFill>
            </p:spPr>
            <p:txBody>
              <a:bodyPr/>
              <a:lstStyle/>
              <a:p>
                <a:pPr marL="0" indent="0">
                  <a:buNone/>
                </a:pPr>
                <a:r>
                  <a:rPr lang="en-US" altLang="ja-JP" dirty="0" smtClean="0"/>
                  <a:t>Validation</a:t>
                </a:r>
                <a:endParaRPr lang="en-US" altLang="ja-JP" dirty="0"/>
              </a:p>
              <a:p>
                <a:r>
                  <a:rPr lang="en-US" altLang="ja-JP" sz="2800" dirty="0" smtClean="0"/>
                  <a:t>Validation </a:t>
                </a:r>
                <a:r>
                  <a:rPr lang="en-US" altLang="ja-JP" sz="2800" dirty="0"/>
                  <a:t>is typically made against a physical </a:t>
                </a:r>
                <a:r>
                  <a:rPr lang="en-US" altLang="ja-JP" sz="2800" dirty="0" smtClean="0"/>
                  <a:t>result  with the data uncertainty </a:t>
                </a:r>
                <a14:m>
                  <m:oMath xmlns:m="http://schemas.openxmlformats.org/officeDocument/2006/math">
                    <m:sSub>
                      <m:sSubPr>
                        <m:ctrlPr>
                          <a:rPr lang="en-US" altLang="ja-JP" sz="2800" i="1" smtClean="0">
                            <a:latin typeface="Cambria Math" panose="02040503050406030204" pitchFamily="18" charset="0"/>
                          </a:rPr>
                        </m:ctrlPr>
                      </m:sSubPr>
                      <m:e>
                        <m:r>
                          <a:rPr lang="en-US" altLang="ja-JP" sz="2800" smtClean="0">
                            <a:latin typeface="Cambria Math"/>
                          </a:rPr>
                          <m:t>𝑈</m:t>
                        </m:r>
                      </m:e>
                      <m:sub>
                        <m:r>
                          <a:rPr lang="en-US" altLang="ja-JP" sz="2800" smtClean="0">
                            <a:latin typeface="Cambria Math"/>
                          </a:rPr>
                          <m:t>𝐷</m:t>
                        </m:r>
                      </m:sub>
                    </m:sSub>
                  </m:oMath>
                </a14:m>
                <a:r>
                  <a:rPr lang="en-US" altLang="ja-JP" sz="2800" dirty="0" smtClean="0"/>
                  <a:t>.</a:t>
                </a:r>
              </a:p>
              <a:p>
                <a:r>
                  <a:rPr lang="en-US" altLang="ja-JP" sz="2800" dirty="0" smtClean="0"/>
                  <a:t>Validation uncertainty</a:t>
                </a:r>
              </a:p>
              <a:p>
                <a:pPr marL="0" indent="0">
                  <a:buNone/>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smtClean="0">
                              <a:latin typeface="Cambria Math"/>
                            </a:rPr>
                            <m:t>𝑈</m:t>
                          </m:r>
                        </m:e>
                        <m:sub>
                          <m:r>
                            <a:rPr lang="en-US" altLang="ja-JP" sz="2800" smtClean="0">
                              <a:latin typeface="Cambria Math"/>
                            </a:rPr>
                            <m:t>𝑉</m:t>
                          </m:r>
                        </m:sub>
                      </m:sSub>
                      <m:r>
                        <a:rPr lang="en-US" altLang="ja-JP" sz="2800">
                          <a:latin typeface="Cambria Math"/>
                        </a:rPr>
                        <m:t>=</m:t>
                      </m:r>
                      <m:rad>
                        <m:radPr>
                          <m:degHide m:val="on"/>
                          <m:ctrlPr>
                            <a:rPr lang="en-US" altLang="ja-JP" sz="2800" i="1" smtClean="0">
                              <a:latin typeface="Cambria Math" panose="02040503050406030204" pitchFamily="18" charset="0"/>
                            </a:rPr>
                          </m:ctrlPr>
                        </m:radPr>
                        <m:deg/>
                        <m:e>
                          <m:sSubSup>
                            <m:sSubSupPr>
                              <m:ctrlPr>
                                <a:rPr lang="en-US" altLang="ja-JP" sz="2800" b="0" i="1" smtClean="0">
                                  <a:latin typeface="Cambria Math" panose="02040503050406030204" pitchFamily="18" charset="0"/>
                                </a:rPr>
                              </m:ctrlPr>
                            </m:sSubSupPr>
                            <m:e>
                              <m:r>
                                <a:rPr lang="en-US" altLang="ja-JP" sz="2800" b="0" i="1" smtClean="0">
                                  <a:latin typeface="Cambria Math"/>
                                </a:rPr>
                                <m:t>𝑈</m:t>
                              </m:r>
                            </m:e>
                            <m:sub>
                              <m:r>
                                <a:rPr lang="en-US" altLang="ja-JP" sz="2800" b="0" i="1" smtClean="0">
                                  <a:latin typeface="Cambria Math"/>
                                </a:rPr>
                                <m:t>𝐷</m:t>
                              </m:r>
                            </m:sub>
                            <m:sup>
                              <m:r>
                                <a:rPr lang="en-US" altLang="ja-JP" sz="2800" b="0" i="1" smtClean="0">
                                  <a:latin typeface="Cambria Math"/>
                                </a:rPr>
                                <m:t>2</m:t>
                              </m:r>
                            </m:sup>
                          </m:sSubSup>
                          <m:r>
                            <a:rPr lang="en-US" altLang="ja-JP" sz="2800" i="1" smtClean="0">
                              <a:latin typeface="Cambria Math"/>
                            </a:rPr>
                            <m:t>+</m:t>
                          </m:r>
                          <m:sSubSup>
                            <m:sSubSupPr>
                              <m:ctrlPr>
                                <a:rPr lang="en-US" altLang="ja-JP" sz="2800" b="0" i="1" smtClean="0">
                                  <a:latin typeface="Cambria Math" panose="02040503050406030204" pitchFamily="18" charset="0"/>
                                </a:rPr>
                              </m:ctrlPr>
                            </m:sSubSupPr>
                            <m:e>
                              <m:r>
                                <a:rPr lang="en-US" altLang="ja-JP" sz="2800" b="0" i="1" smtClean="0">
                                  <a:latin typeface="Cambria Math"/>
                                </a:rPr>
                                <m:t>𝑈</m:t>
                              </m:r>
                            </m:e>
                            <m:sub>
                              <m:r>
                                <a:rPr lang="en-US" altLang="ja-JP" sz="2800" b="0" i="1" smtClean="0">
                                  <a:latin typeface="Cambria Math"/>
                                </a:rPr>
                                <m:t>𝑁</m:t>
                              </m:r>
                            </m:sub>
                            <m:sup>
                              <m:r>
                                <a:rPr lang="en-US" altLang="ja-JP" sz="2800" b="0" i="1" smtClean="0">
                                  <a:latin typeface="Cambria Math"/>
                                </a:rPr>
                                <m:t>2</m:t>
                              </m:r>
                            </m:sup>
                          </m:sSubSup>
                        </m:e>
                      </m:rad>
                    </m:oMath>
                  </m:oMathPara>
                </a14:m>
                <a:endParaRPr lang="en-US" altLang="ja-JP" sz="2800" i="1" dirty="0" smtClean="0"/>
              </a:p>
              <a:p>
                <a:r>
                  <a:rPr lang="en-US" altLang="ja-JP" sz="2800" dirty="0" smtClean="0"/>
                  <a:t>The </a:t>
                </a:r>
                <a:r>
                  <a:rPr lang="en-US" altLang="ja-JP" sz="2800" dirty="0"/>
                  <a:t>numerical result is </a:t>
                </a:r>
                <a:r>
                  <a:rPr lang="en-US" altLang="ja-JP" sz="2800" dirty="0" smtClean="0"/>
                  <a:t> </a:t>
                </a:r>
                <a:r>
                  <a:rPr lang="en-US" altLang="ja-JP" sz="2800" dirty="0"/>
                  <a:t>“validated at the level of the validation uncertainty</a:t>
                </a:r>
                <a:r>
                  <a:rPr lang="en-US" altLang="ja-JP" sz="2800" dirty="0" smtClean="0"/>
                  <a:t>” </a:t>
                </a:r>
              </a:p>
              <a:p>
                <a:pPr marL="0" indent="0">
                  <a:buNone/>
                </a:pPr>
                <a:r>
                  <a:rPr lang="en-US" altLang="ja-JP" sz="2800" dirty="0"/>
                  <a:t> </a:t>
                </a:r>
                <a:r>
                  <a:rPr lang="en-US" altLang="ja-JP" sz="2800" dirty="0" smtClean="0"/>
                  <a:t>     </a:t>
                </a:r>
                <a:r>
                  <a:rPr lang="en-US" altLang="ja-JP" sz="2800" dirty="0"/>
                  <a:t>if </a:t>
                </a:r>
                <a:r>
                  <a:rPr lang="en-US" altLang="ja-JP" sz="2800" dirty="0" smtClean="0"/>
                  <a:t> | (numerical result) </a:t>
                </a:r>
                <a14:m>
                  <m:oMath xmlns:m="http://schemas.openxmlformats.org/officeDocument/2006/math">
                    <m:r>
                      <a:rPr lang="en-US" altLang="ja-JP" sz="2800" i="1" smtClean="0">
                        <a:latin typeface="Cambria Math"/>
                        <a:ea typeface="Cambria Math"/>
                      </a:rPr>
                      <m:t>−</m:t>
                    </m:r>
                  </m:oMath>
                </a14:m>
                <a:r>
                  <a:rPr lang="en-US" altLang="ja-JP" sz="2800" dirty="0" smtClean="0"/>
                  <a:t>(physical result) |</a:t>
                </a:r>
                <a14:m>
                  <m:oMath xmlns:m="http://schemas.openxmlformats.org/officeDocument/2006/math">
                    <m:r>
                      <a:rPr lang="en-US" altLang="ja-JP" sz="2800" b="0" i="1" smtClean="0">
                        <a:latin typeface="Cambria Math"/>
                        <a:ea typeface="Cambria Math"/>
                      </a:rPr>
                      <m:t>&lt;</m:t>
                    </m:r>
                    <m:sSub>
                      <m:sSubPr>
                        <m:ctrlPr>
                          <a:rPr lang="en-US" altLang="ja-JP" sz="2800" b="0" i="1" smtClean="0">
                            <a:latin typeface="Cambria Math" panose="02040503050406030204" pitchFamily="18" charset="0"/>
                            <a:ea typeface="Cambria Math"/>
                          </a:rPr>
                        </m:ctrlPr>
                      </m:sSubPr>
                      <m:e>
                        <m:r>
                          <a:rPr lang="en-US" altLang="ja-JP" sz="2800" b="0" i="1" smtClean="0">
                            <a:latin typeface="Cambria Math"/>
                            <a:ea typeface="Cambria Math"/>
                          </a:rPr>
                          <m:t>𝑈</m:t>
                        </m:r>
                      </m:e>
                      <m:sub>
                        <m:r>
                          <a:rPr lang="en-US" altLang="ja-JP" sz="2800" b="0" i="1" smtClean="0">
                            <a:latin typeface="Cambria Math"/>
                            <a:ea typeface="Cambria Math"/>
                          </a:rPr>
                          <m:t>𝑉</m:t>
                        </m:r>
                      </m:sub>
                    </m:sSub>
                  </m:oMath>
                </a14:m>
                <a:endParaRPr lang="en-US" altLang="ja-JP" sz="2800" b="0" dirty="0" smtClean="0"/>
              </a:p>
              <a:p>
                <a:r>
                  <a:rPr lang="en-US" altLang="ja-JP" sz="2800" dirty="0" smtClean="0"/>
                  <a:t>the emphasis should not be on the success of the validation, but on the level of validation uncertainty</a:t>
                </a:r>
                <a:r>
                  <a:rPr lang="en-US" altLang="ja-JP" sz="2800" dirty="0"/>
                  <a:t>. </a:t>
                </a:r>
                <a:endParaRPr lang="en-US" altLang="ja-JP" sz="2800" dirty="0" smtClean="0"/>
              </a:p>
              <a:p>
                <a:endParaRPr lang="en-US" altLang="ja-JP" dirty="0"/>
              </a:p>
              <a:p>
                <a:endParaRPr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260648"/>
                <a:ext cx="8640960" cy="5256584"/>
              </a:xfrm>
              <a:blipFill rotWithShape="1">
                <a:blip r:embed="rId2"/>
                <a:stretch>
                  <a:fillRect l="-1763" t="-1508" b="-394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30777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332656"/>
            <a:ext cx="8229600" cy="4248150"/>
          </a:xfrm>
        </p:spPr>
        <p:txBody>
          <a:bodyPr/>
          <a:lstStyle/>
          <a:p>
            <a:pPr marL="0" indent="0">
              <a:buNone/>
            </a:pPr>
            <a:r>
              <a:rPr kumimoji="1" lang="en-US" altLang="ja-JP" dirty="0"/>
              <a:t>V&amp;V general </a:t>
            </a:r>
            <a:r>
              <a:rPr kumimoji="1" lang="en-US" altLang="ja-JP" dirty="0" smtClean="0"/>
              <a:t>remarks</a:t>
            </a:r>
          </a:p>
          <a:p>
            <a:r>
              <a:rPr kumimoji="1" lang="en-US" altLang="ja-JP" sz="2800" dirty="0" smtClean="0"/>
              <a:t>One </a:t>
            </a:r>
            <a:r>
              <a:rPr kumimoji="1" lang="en-US" altLang="ja-JP" sz="2800" dirty="0"/>
              <a:t>of the most important challenges of V&amp;V is to become a common practice for the industry. </a:t>
            </a:r>
            <a:endParaRPr kumimoji="1" lang="en-US" altLang="ja-JP" sz="2800" dirty="0" smtClean="0"/>
          </a:p>
          <a:p>
            <a:r>
              <a:rPr kumimoji="1" lang="en-US" altLang="ja-JP" sz="2800" dirty="0" smtClean="0"/>
              <a:t>CFD </a:t>
            </a:r>
            <a:r>
              <a:rPr kumimoji="1" lang="en-US" altLang="ja-JP" sz="2800" dirty="0"/>
              <a:t>results </a:t>
            </a:r>
            <a:r>
              <a:rPr kumimoji="1" lang="en-US" altLang="ja-JP" sz="2800" dirty="0" smtClean="0"/>
              <a:t>are approximations </a:t>
            </a:r>
            <a:r>
              <a:rPr kumimoji="1" lang="en-US" altLang="ja-JP" sz="2800" dirty="0"/>
              <a:t>and not exact solutions, </a:t>
            </a:r>
            <a:r>
              <a:rPr kumimoji="1" lang="en-US" altLang="ja-JP" sz="2800" dirty="0" smtClean="0"/>
              <a:t>they </a:t>
            </a:r>
            <a:r>
              <a:rPr kumimoji="1" lang="en-US" altLang="ja-JP" sz="2800" dirty="0"/>
              <a:t>are meaningless without knowledge of the associated uncertainty</a:t>
            </a:r>
            <a:r>
              <a:rPr kumimoji="1" lang="en-US" altLang="ja-JP" sz="2800" dirty="0" smtClean="0"/>
              <a:t>.</a:t>
            </a:r>
          </a:p>
          <a:p>
            <a:r>
              <a:rPr kumimoji="1" lang="en-US" altLang="ja-JP" sz="2800" dirty="0"/>
              <a:t>F</a:t>
            </a:r>
            <a:r>
              <a:rPr kumimoji="1" lang="en-US" altLang="ja-JP" sz="2800" dirty="0" smtClean="0"/>
              <a:t>uture </a:t>
            </a:r>
            <a:r>
              <a:rPr kumimoji="1" lang="en-US" altLang="ja-JP" sz="2800" dirty="0"/>
              <a:t>research will allow </a:t>
            </a:r>
            <a:r>
              <a:rPr kumimoji="1" lang="en-US" altLang="ja-JP" sz="2800" dirty="0" smtClean="0"/>
              <a:t>developing </a:t>
            </a:r>
            <a:r>
              <a:rPr kumimoji="1" lang="en-US" altLang="ja-JP" sz="2800" dirty="0"/>
              <a:t>more intuitive and less computationally demanding </a:t>
            </a:r>
            <a:r>
              <a:rPr kumimoji="1" lang="en-US" altLang="ja-JP" sz="2800" dirty="0" smtClean="0"/>
              <a:t>methods.</a:t>
            </a:r>
          </a:p>
          <a:p>
            <a:pPr marL="0" indent="0">
              <a:buNone/>
            </a:pPr>
            <a:r>
              <a:rPr kumimoji="1" lang="en-US" altLang="ja-JP" dirty="0"/>
              <a:t/>
            </a:r>
            <a:br>
              <a:rPr kumimoji="1" lang="en-US" altLang="ja-JP" dirty="0"/>
            </a:br>
            <a:endParaRPr kumimoji="1" lang="ja-JP" altLang="en-US" dirty="0"/>
          </a:p>
        </p:txBody>
      </p:sp>
    </p:spTree>
    <p:extLst>
      <p:ext uri="{BB962C8B-B14F-4D97-AF65-F5344CB8AC3E}">
        <p14:creationId xmlns:p14="http://schemas.microsoft.com/office/powerpoint/2010/main" val="3579589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331640" y="836712"/>
            <a:ext cx="8964488" cy="5170646"/>
          </a:xfrm>
          <a:prstGeom prst="rect">
            <a:avLst/>
          </a:prstGeom>
          <a:noFill/>
        </p:spPr>
        <p:txBody>
          <a:bodyPr wrap="square" numCol="1">
            <a:spAutoFit/>
          </a:bodyPr>
          <a:lstStyle/>
          <a:p>
            <a:pPr>
              <a:defRPr/>
            </a:pPr>
            <a:r>
              <a:rPr lang="en-US" sz="2200" b="1" cap="all" dirty="0">
                <a:solidFill>
                  <a:srgbClr val="000000"/>
                </a:solidFill>
                <a:ea typeface="ＭＳ Ｐゴシック" pitchFamily="50" charset="-128"/>
              </a:rPr>
              <a:t>Steep and Breaking waves </a:t>
            </a:r>
          </a:p>
          <a:p>
            <a:pPr>
              <a:defRPr/>
            </a:pPr>
            <a:r>
              <a:rPr lang="en-US" sz="2200" b="1" cap="all" dirty="0" smtClean="0">
                <a:solidFill>
                  <a:srgbClr val="000000"/>
                </a:solidFill>
                <a:ea typeface="ＭＳ Ｐゴシック" pitchFamily="50" charset="-128"/>
              </a:rPr>
              <a:t>Steady </a:t>
            </a:r>
            <a:r>
              <a:rPr lang="en-US" sz="2200" b="1" cap="all" dirty="0">
                <a:solidFill>
                  <a:srgbClr val="000000"/>
                </a:solidFill>
                <a:ea typeface="ＭＳ Ｐゴシック" pitchFamily="50" charset="-128"/>
              </a:rPr>
              <a:t>and Unsteady </a:t>
            </a:r>
            <a:r>
              <a:rPr lang="en-US" sz="2200" b="1" cap="all" dirty="0" smtClean="0">
                <a:solidFill>
                  <a:srgbClr val="000000"/>
                </a:solidFill>
                <a:ea typeface="ＭＳ Ｐゴシック" pitchFamily="50" charset="-128"/>
              </a:rPr>
              <a:t>Flow Field </a:t>
            </a:r>
          </a:p>
          <a:p>
            <a:pPr>
              <a:defRPr/>
            </a:pPr>
            <a:r>
              <a:rPr lang="en-US" sz="2200" b="1" cap="all" dirty="0" smtClean="0">
                <a:solidFill>
                  <a:srgbClr val="000000"/>
                </a:solidFill>
                <a:ea typeface="ＭＳ Ｐゴシック" pitchFamily="50" charset="-128"/>
              </a:rPr>
              <a:t>New </a:t>
            </a:r>
            <a:r>
              <a:rPr lang="en-US" sz="2200" b="1" cap="all" dirty="0">
                <a:solidFill>
                  <a:srgbClr val="000000"/>
                </a:solidFill>
                <a:ea typeface="ＭＳ Ｐゴシック" pitchFamily="50" charset="-128"/>
              </a:rPr>
              <a:t>Directions  </a:t>
            </a:r>
          </a:p>
          <a:p>
            <a:pPr>
              <a:defRPr/>
            </a:pPr>
            <a:r>
              <a:rPr lang="en-US" sz="2200" b="1" dirty="0" smtClean="0">
                <a:solidFill>
                  <a:srgbClr val="000000"/>
                </a:solidFill>
                <a:ea typeface="ＭＳ Ｐゴシック" pitchFamily="50" charset="-128"/>
              </a:rPr>
              <a:t>   </a:t>
            </a:r>
            <a:r>
              <a:rPr lang="en-US" sz="2200" dirty="0" smtClean="0">
                <a:solidFill>
                  <a:srgbClr val="000000"/>
                </a:solidFill>
                <a:ea typeface="ＭＳ Ｐゴシック" pitchFamily="50" charset="-128"/>
              </a:rPr>
              <a:t>New Modeling Techniques</a:t>
            </a:r>
          </a:p>
          <a:p>
            <a:pPr>
              <a:defRPr/>
            </a:pPr>
            <a:r>
              <a:rPr lang="en-US" sz="2200" b="1" dirty="0" smtClean="0">
                <a:solidFill>
                  <a:srgbClr val="000000"/>
                </a:solidFill>
                <a:ea typeface="ＭＳ Ｐゴシック" pitchFamily="50" charset="-128"/>
              </a:rPr>
              <a:t>   </a:t>
            </a:r>
            <a:r>
              <a:rPr lang="en-US" sz="2200" dirty="0" smtClean="0">
                <a:solidFill>
                  <a:srgbClr val="000000"/>
                </a:solidFill>
                <a:ea typeface="ＭＳ Ｐゴシック" pitchFamily="50" charset="-128"/>
              </a:rPr>
              <a:t>Real-time CFD </a:t>
            </a:r>
          </a:p>
          <a:p>
            <a:pPr>
              <a:defRPr/>
            </a:pPr>
            <a:r>
              <a:rPr lang="en-US" sz="2200" b="1" cap="all" dirty="0" smtClean="0">
                <a:solidFill>
                  <a:srgbClr val="000000"/>
                </a:solidFill>
                <a:ea typeface="ＭＳ Ｐゴシック" pitchFamily="50" charset="-128"/>
              </a:rPr>
              <a:t>Wake scaling</a:t>
            </a:r>
            <a:endParaRPr lang="en-US" sz="2200" b="1" cap="all" dirty="0">
              <a:solidFill>
                <a:srgbClr val="000000"/>
              </a:solidFill>
              <a:ea typeface="ＭＳ Ｐゴシック" pitchFamily="50" charset="-128"/>
            </a:endParaRPr>
          </a:p>
          <a:p>
            <a:pPr>
              <a:defRPr/>
            </a:pPr>
            <a:r>
              <a:rPr lang="en-US" sz="2200" b="1" cap="all" dirty="0" smtClean="0">
                <a:solidFill>
                  <a:srgbClr val="000000"/>
                </a:solidFill>
                <a:ea typeface="ＭＳ Ｐゴシック" pitchFamily="50" charset="-128"/>
              </a:rPr>
              <a:t>Verification </a:t>
            </a:r>
            <a:r>
              <a:rPr lang="en-US" sz="2200" b="1" cap="all" dirty="0">
                <a:solidFill>
                  <a:srgbClr val="000000"/>
                </a:solidFill>
                <a:ea typeface="ＭＳ Ｐゴシック" pitchFamily="50" charset="-128"/>
              </a:rPr>
              <a:t>and </a:t>
            </a:r>
            <a:r>
              <a:rPr lang="en-US" sz="2200" b="1" cap="all" dirty="0" smtClean="0">
                <a:solidFill>
                  <a:srgbClr val="000000"/>
                </a:solidFill>
                <a:ea typeface="ＭＳ Ｐゴシック" pitchFamily="50" charset="-128"/>
              </a:rPr>
              <a:t>Validation</a:t>
            </a:r>
            <a:endParaRPr lang="en-US" sz="2200" b="1" cap="all" dirty="0">
              <a:solidFill>
                <a:srgbClr val="000000"/>
              </a:solidFill>
              <a:ea typeface="ＭＳ Ｐゴシック" pitchFamily="50" charset="-128"/>
            </a:endParaRPr>
          </a:p>
          <a:p>
            <a:pPr>
              <a:defRPr/>
            </a:pPr>
            <a:r>
              <a:rPr lang="en-US" sz="2200" b="1" cap="all" dirty="0" smtClean="0">
                <a:solidFill>
                  <a:srgbClr val="000000"/>
                </a:solidFill>
                <a:ea typeface="ＭＳ Ｐゴシック" pitchFamily="50" charset="-128"/>
              </a:rPr>
              <a:t>Trends </a:t>
            </a:r>
            <a:r>
              <a:rPr lang="en-US" sz="2200" b="1" cap="all" dirty="0">
                <a:solidFill>
                  <a:srgbClr val="000000"/>
                </a:solidFill>
                <a:ea typeface="ＭＳ Ｐゴシック" pitchFamily="50" charset="-128"/>
              </a:rPr>
              <a:t>in Naval Architecture Applications </a:t>
            </a:r>
          </a:p>
          <a:p>
            <a:pPr>
              <a:defRPr/>
            </a:pPr>
            <a:r>
              <a:rPr lang="en-US" sz="2200" b="1" cap="all" dirty="0" smtClean="0">
                <a:solidFill>
                  <a:srgbClr val="000000"/>
                </a:solidFill>
                <a:ea typeface="ＭＳ Ｐゴシック" pitchFamily="50" charset="-128"/>
              </a:rPr>
              <a:t>   </a:t>
            </a:r>
            <a:r>
              <a:rPr lang="en-US" sz="2200" dirty="0" smtClean="0">
                <a:solidFill>
                  <a:srgbClr val="000000"/>
                </a:solidFill>
                <a:ea typeface="ＭＳ Ｐゴシック" pitchFamily="50" charset="-128"/>
              </a:rPr>
              <a:t>Resistance</a:t>
            </a:r>
          </a:p>
          <a:p>
            <a:pPr>
              <a:defRPr/>
            </a:pPr>
            <a:r>
              <a:rPr lang="en-US" sz="2200" b="1" dirty="0">
                <a:solidFill>
                  <a:srgbClr val="000000"/>
                </a:solidFill>
                <a:ea typeface="ＭＳ Ｐゴシック" pitchFamily="50" charset="-128"/>
              </a:rPr>
              <a:t> </a:t>
            </a:r>
            <a:r>
              <a:rPr lang="en-US" sz="2200" b="1" dirty="0" smtClean="0">
                <a:solidFill>
                  <a:srgbClr val="000000"/>
                </a:solidFill>
                <a:ea typeface="ＭＳ Ｐゴシック" pitchFamily="50" charset="-128"/>
              </a:rPr>
              <a:t>  </a:t>
            </a:r>
            <a:r>
              <a:rPr lang="en-US" sz="2200" dirty="0" smtClean="0">
                <a:solidFill>
                  <a:srgbClr val="000000"/>
                </a:solidFill>
                <a:ea typeface="ＭＳ Ｐゴシック" pitchFamily="50" charset="-128"/>
              </a:rPr>
              <a:t>Propulsion</a:t>
            </a:r>
          </a:p>
          <a:p>
            <a:pPr>
              <a:defRPr/>
            </a:pPr>
            <a:r>
              <a:rPr lang="en-US" sz="2200" dirty="0">
                <a:solidFill>
                  <a:srgbClr val="000000"/>
                </a:solidFill>
                <a:ea typeface="ＭＳ Ｐゴシック" pitchFamily="50" charset="-128"/>
              </a:rPr>
              <a:t> </a:t>
            </a:r>
            <a:r>
              <a:rPr lang="en-US" sz="2200" dirty="0" smtClean="0">
                <a:solidFill>
                  <a:srgbClr val="000000"/>
                </a:solidFill>
                <a:ea typeface="ＭＳ Ｐゴシック" pitchFamily="50" charset="-128"/>
              </a:rPr>
              <a:t>  Propellers </a:t>
            </a:r>
          </a:p>
          <a:p>
            <a:pPr>
              <a:defRPr/>
            </a:pPr>
            <a:r>
              <a:rPr lang="en-US" sz="2200" dirty="0">
                <a:solidFill>
                  <a:srgbClr val="000000"/>
                </a:solidFill>
                <a:ea typeface="ＭＳ Ｐゴシック" pitchFamily="50" charset="-128"/>
              </a:rPr>
              <a:t> </a:t>
            </a:r>
            <a:r>
              <a:rPr lang="en-US" sz="2200" dirty="0" smtClean="0">
                <a:solidFill>
                  <a:srgbClr val="000000"/>
                </a:solidFill>
                <a:ea typeface="ＭＳ Ｐゴシック" pitchFamily="50" charset="-128"/>
              </a:rPr>
              <a:t>  </a:t>
            </a:r>
            <a:r>
              <a:rPr lang="en-US" sz="2200" dirty="0" err="1" smtClean="0">
                <a:solidFill>
                  <a:srgbClr val="000000"/>
                </a:solidFill>
                <a:ea typeface="ＭＳ Ｐゴシック" pitchFamily="50" charset="-128"/>
              </a:rPr>
              <a:t>Seakeeping</a:t>
            </a:r>
            <a:endParaRPr lang="en-US" sz="2200" dirty="0" smtClean="0">
              <a:solidFill>
                <a:srgbClr val="000000"/>
              </a:solidFill>
              <a:ea typeface="ＭＳ Ｐゴシック" pitchFamily="50" charset="-128"/>
            </a:endParaRPr>
          </a:p>
          <a:p>
            <a:pPr>
              <a:defRPr/>
            </a:pPr>
            <a:r>
              <a:rPr lang="ja-JP" altLang="en-US" sz="2200" dirty="0">
                <a:solidFill>
                  <a:srgbClr val="000000"/>
                </a:solidFill>
                <a:ea typeface="ＭＳ Ｐゴシック" pitchFamily="50" charset="-128"/>
              </a:rPr>
              <a:t> </a:t>
            </a:r>
            <a:r>
              <a:rPr lang="ja-JP" altLang="en-US" sz="2200" dirty="0" smtClean="0">
                <a:solidFill>
                  <a:srgbClr val="000000"/>
                </a:solidFill>
                <a:ea typeface="ＭＳ Ｐゴシック" pitchFamily="50" charset="-128"/>
              </a:rPr>
              <a:t>  </a:t>
            </a:r>
            <a:r>
              <a:rPr lang="en-US" sz="2200" dirty="0" err="1" smtClean="0">
                <a:solidFill>
                  <a:srgbClr val="000000"/>
                </a:solidFill>
                <a:ea typeface="ＭＳ Ｐゴシック" pitchFamily="50" charset="-128"/>
              </a:rPr>
              <a:t>Manoeuvring</a:t>
            </a:r>
            <a:r>
              <a:rPr lang="en-US" sz="2200" dirty="0" smtClean="0">
                <a:solidFill>
                  <a:srgbClr val="000000"/>
                </a:solidFill>
                <a:ea typeface="ＭＳ Ｐゴシック" pitchFamily="50" charset="-128"/>
              </a:rPr>
              <a:t> </a:t>
            </a:r>
            <a:endParaRPr lang="en-US" sz="2200" dirty="0">
              <a:solidFill>
                <a:srgbClr val="000000"/>
              </a:solidFill>
              <a:ea typeface="ＭＳ Ｐゴシック" pitchFamily="50" charset="-128"/>
            </a:endParaRPr>
          </a:p>
          <a:p>
            <a:pPr>
              <a:defRPr/>
            </a:pPr>
            <a:r>
              <a:rPr lang="en-US" sz="2200" dirty="0" smtClean="0">
                <a:solidFill>
                  <a:srgbClr val="000000"/>
                </a:solidFill>
                <a:ea typeface="ＭＳ Ｐゴシック" pitchFamily="50" charset="-128"/>
              </a:rPr>
              <a:t>   Ocean Engineering</a:t>
            </a:r>
          </a:p>
          <a:p>
            <a:pPr>
              <a:defRPr/>
            </a:pPr>
            <a:r>
              <a:rPr lang="en-US" sz="2200" b="1" cap="all" dirty="0" smtClean="0">
                <a:solidFill>
                  <a:srgbClr val="000000"/>
                </a:solidFill>
                <a:ea typeface="ＭＳ Ｐゴシック" pitchFamily="50" charset="-128"/>
              </a:rPr>
              <a:t> </a:t>
            </a:r>
            <a:r>
              <a:rPr lang="en-US" sz="2200" b="1" cap="all" dirty="0">
                <a:solidFill>
                  <a:srgbClr val="000000"/>
                </a:solidFill>
                <a:ea typeface="ＭＳ Ｐゴシック" pitchFamily="50" charset="-128"/>
              </a:rPr>
              <a:t>Conclusions and recommendations </a:t>
            </a:r>
            <a:r>
              <a:rPr lang="it-IT" cap="all" dirty="0">
                <a:solidFill>
                  <a:srgbClr val="000000"/>
                </a:solidFill>
                <a:ea typeface="ＭＳ Ｐゴシック" pitchFamily="50" charset="-128"/>
              </a:rPr>
              <a:t>	</a:t>
            </a:r>
            <a:r>
              <a:rPr lang="en-GB" dirty="0">
                <a:solidFill>
                  <a:srgbClr val="000000"/>
                </a:solidFill>
                <a:ea typeface="ＭＳ Ｐゴシック" pitchFamily="50" charset="-128"/>
              </a:rPr>
              <a:t> 	 </a:t>
            </a:r>
            <a:endParaRPr lang="it-IT" dirty="0">
              <a:solidFill>
                <a:srgbClr val="000000"/>
              </a:solidFill>
              <a:ea typeface="ＭＳ Ｐゴシック" pitchFamily="50" charset="-128"/>
            </a:endParaRPr>
          </a:p>
        </p:txBody>
      </p:sp>
      <p:sp>
        <p:nvSpPr>
          <p:cNvPr id="4" name="Rectangle 2"/>
          <p:cNvSpPr txBox="1">
            <a:spLocks noChangeArrowheads="1"/>
          </p:cNvSpPr>
          <p:nvPr/>
        </p:nvSpPr>
        <p:spPr>
          <a:xfrm>
            <a:off x="661864" y="260648"/>
            <a:ext cx="7772400" cy="576064"/>
          </a:xfrm>
          <a:prstGeom prst="rect">
            <a:avLst/>
          </a:prstGeom>
        </p:spPr>
        <p:txBody>
          <a:bodyPr/>
          <a:lstStyle/>
          <a:p>
            <a:pPr algn="ctr">
              <a:defRPr/>
            </a:pPr>
            <a:r>
              <a:rPr lang="en-US" sz="3200" b="1" kern="0" dirty="0">
                <a:solidFill>
                  <a:srgbClr val="000000"/>
                </a:solidFill>
                <a:latin typeface="Times New Roman"/>
                <a:ea typeface="ＭＳ Ｐゴシック"/>
              </a:rPr>
              <a:t>Structure of the </a:t>
            </a:r>
            <a:r>
              <a:rPr lang="en-US" sz="3200" b="1" kern="0" dirty="0" smtClean="0">
                <a:solidFill>
                  <a:srgbClr val="000000"/>
                </a:solidFill>
                <a:latin typeface="Times New Roman"/>
                <a:ea typeface="ＭＳ Ｐゴシック"/>
              </a:rPr>
              <a:t>CFD </a:t>
            </a:r>
            <a:r>
              <a:rPr lang="en-US" sz="3200" b="1" kern="0" dirty="0">
                <a:solidFill>
                  <a:srgbClr val="000000"/>
                </a:solidFill>
                <a:latin typeface="Times New Roman"/>
                <a:ea typeface="ＭＳ Ｐゴシック"/>
              </a:rPr>
              <a:t>report</a:t>
            </a:r>
          </a:p>
        </p:txBody>
      </p:sp>
    </p:spTree>
    <p:extLst>
      <p:ext uri="{BB962C8B-B14F-4D97-AF65-F5344CB8AC3E}">
        <p14:creationId xmlns:p14="http://schemas.microsoft.com/office/powerpoint/2010/main" val="3855568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116632"/>
            <a:ext cx="9144000" cy="922337"/>
          </a:xfrm>
        </p:spPr>
        <p:txBody>
          <a:bodyPr/>
          <a:lstStyle/>
          <a:p>
            <a:pPr>
              <a:lnSpc>
                <a:spcPts val="4200"/>
              </a:lnSpc>
            </a:pPr>
            <a:r>
              <a:rPr lang="en-GB" altLang="en-US" sz="4000" dirty="0"/>
              <a:t>7. Trends in Naval Architecture </a:t>
            </a:r>
            <a:r>
              <a:rPr lang="en-GB" altLang="en-US" sz="4000" dirty="0" smtClean="0"/>
              <a:t>Applications</a:t>
            </a:r>
            <a:br>
              <a:rPr lang="en-GB" altLang="en-US" sz="4000" dirty="0" smtClean="0"/>
            </a:br>
            <a:r>
              <a:rPr lang="en-GB" altLang="en-US" sz="4000" dirty="0" smtClean="0"/>
              <a:t>7.1 Resistance</a:t>
            </a:r>
          </a:p>
        </p:txBody>
      </p:sp>
      <p:sp>
        <p:nvSpPr>
          <p:cNvPr id="3075" name="Content Placeholder 2"/>
          <p:cNvSpPr>
            <a:spLocks noGrp="1"/>
          </p:cNvSpPr>
          <p:nvPr>
            <p:ph idx="1"/>
          </p:nvPr>
        </p:nvSpPr>
        <p:spPr>
          <a:xfrm>
            <a:off x="467544" y="1124744"/>
            <a:ext cx="8353425" cy="4895850"/>
          </a:xfrm>
          <a:noFill/>
        </p:spPr>
        <p:txBody>
          <a:bodyPr/>
          <a:lstStyle/>
          <a:p>
            <a:pPr eaLnBrk="1" hangingPunct="1">
              <a:buFont typeface="Wingdings" pitchFamily="2" charset="2"/>
              <a:buChar char="§"/>
            </a:pPr>
            <a:r>
              <a:rPr lang="en-US" altLang="en-US" sz="2400" dirty="0" smtClean="0"/>
              <a:t>Overall trends </a:t>
            </a:r>
          </a:p>
          <a:p>
            <a:pPr lvl="1" eaLnBrk="1" hangingPunct="1"/>
            <a:r>
              <a:rPr lang="sv-SE" altLang="en-US" sz="2000" dirty="0" smtClean="0"/>
              <a:t>Ever-increasing size of  computational grids  (e.g., tens of millions elements or grid points) driving down numerical discretization error</a:t>
            </a:r>
          </a:p>
          <a:p>
            <a:pPr lvl="1" eaLnBrk="1" hangingPunct="1"/>
            <a:r>
              <a:rPr lang="sv-SE" altLang="en-US" sz="2000" dirty="0" smtClean="0"/>
              <a:t>Proliferation of unstructured grids for ”industrial” applications</a:t>
            </a:r>
          </a:p>
          <a:p>
            <a:pPr lvl="1" eaLnBrk="1" hangingPunct="1"/>
            <a:r>
              <a:rPr lang="sv-SE" altLang="en-US" sz="2000" dirty="0" smtClean="0"/>
              <a:t>Easy accessibility of  high performance computing </a:t>
            </a:r>
            <a:r>
              <a:rPr lang="sv-SE" altLang="en-US" sz="2000" dirty="0"/>
              <a:t>-</a:t>
            </a:r>
            <a:r>
              <a:rPr lang="sv-SE" altLang="en-US" sz="2000" dirty="0" smtClean="0"/>
              <a:t> the CFD World is getting ”flat”!</a:t>
            </a:r>
            <a:endParaRPr lang="en-GB" sz="2400" dirty="0" smtClean="0"/>
          </a:p>
          <a:p>
            <a:pPr lvl="1"/>
            <a:r>
              <a:rPr lang="en-GB" sz="2000" dirty="0" smtClean="0"/>
              <a:t>The landscape of CFD world is dominated by commercial software packages and in-house codes tailored to ship applications.</a:t>
            </a:r>
          </a:p>
          <a:p>
            <a:pPr lvl="1"/>
            <a:r>
              <a:rPr lang="en-GB" sz="2000" dirty="0" smtClean="0"/>
              <a:t>Combination of finite-volume method  on unstructured grids  and “projection methods” or “artificial compressibility” are predominantly used.</a:t>
            </a:r>
          </a:p>
          <a:p>
            <a:pPr lvl="1"/>
            <a:r>
              <a:rPr lang="en-GB" sz="2000" dirty="0" smtClean="0"/>
              <a:t>Two-equation-based, linear and non-linear isotropic eddy-viscosity turbulence models are the workhorse in spite of their well-known limitations.</a:t>
            </a:r>
            <a:endParaRPr lang="en-GB" sz="1600" dirty="0" smtClean="0"/>
          </a:p>
          <a:p>
            <a:endParaRPr lang="en-GB" sz="2800" dirty="0" smtClean="0"/>
          </a:p>
        </p:txBody>
      </p:sp>
    </p:spTree>
    <p:extLst>
      <p:ext uri="{BB962C8B-B14F-4D97-AF65-F5344CB8AC3E}">
        <p14:creationId xmlns:p14="http://schemas.microsoft.com/office/powerpoint/2010/main" val="1908632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323850" y="620688"/>
            <a:ext cx="8424863" cy="4895850"/>
          </a:xfrm>
        </p:spPr>
        <p:txBody>
          <a:bodyPr/>
          <a:lstStyle/>
          <a:p>
            <a:pPr eaLnBrk="1" hangingPunct="1">
              <a:buFont typeface="Wingdings" pitchFamily="2" charset="2"/>
              <a:buChar char="§"/>
            </a:pPr>
            <a:r>
              <a:rPr lang="en-US" altLang="en-US" sz="2400" dirty="0" smtClean="0"/>
              <a:t>Emerging trends</a:t>
            </a:r>
          </a:p>
          <a:p>
            <a:pPr lvl="1"/>
            <a:r>
              <a:rPr lang="en-GB" sz="2000" dirty="0" smtClean="0"/>
              <a:t>Advent of open-source codes (e.g., </a:t>
            </a:r>
            <a:r>
              <a:rPr lang="en-GB" sz="2000" dirty="0" err="1" smtClean="0"/>
              <a:t>OpenFOAM</a:t>
            </a:r>
            <a:r>
              <a:rPr lang="en-GB" sz="2000" dirty="0" smtClean="0"/>
              <a:t>, </a:t>
            </a:r>
            <a:r>
              <a:rPr lang="en-GB" sz="2000" dirty="0" err="1" smtClean="0"/>
              <a:t>Gerris</a:t>
            </a:r>
            <a:r>
              <a:rPr lang="en-GB" sz="2000" dirty="0" smtClean="0"/>
              <a:t>, SU2) that might change the landscape of CFD in coming years</a:t>
            </a:r>
          </a:p>
          <a:p>
            <a:pPr lvl="2"/>
            <a:r>
              <a:rPr lang="en-GB" sz="1600" dirty="0" smtClean="0"/>
              <a:t>OSCAR efforts mainly driven by EU countries</a:t>
            </a:r>
          </a:p>
          <a:p>
            <a:pPr lvl="2"/>
            <a:r>
              <a:rPr lang="en-GB" sz="1600" dirty="0" smtClean="0"/>
              <a:t>Customized codes based on </a:t>
            </a:r>
            <a:r>
              <a:rPr lang="en-GB" sz="1600" dirty="0" err="1" smtClean="0"/>
              <a:t>OpenFOAM</a:t>
            </a:r>
            <a:endParaRPr lang="en-GB" sz="1600" dirty="0" smtClean="0"/>
          </a:p>
          <a:p>
            <a:pPr lvl="1"/>
            <a:r>
              <a:rPr lang="en-GB" sz="2000" dirty="0" smtClean="0"/>
              <a:t>Marriage of RANS methods with potential-flow theory, e.g., velocity decomposition method by </a:t>
            </a:r>
            <a:r>
              <a:rPr lang="en-GB" sz="2000" dirty="0" err="1" smtClean="0"/>
              <a:t>Rosemurgy</a:t>
            </a:r>
            <a:r>
              <a:rPr lang="en-GB" sz="2000" dirty="0" smtClean="0"/>
              <a:t> et al. (2011) </a:t>
            </a:r>
          </a:p>
          <a:p>
            <a:pPr lvl="2"/>
            <a:r>
              <a:rPr lang="en-GB" sz="1600" dirty="0" smtClean="0"/>
              <a:t>Smaller computational domain</a:t>
            </a:r>
          </a:p>
          <a:p>
            <a:pPr lvl="2"/>
            <a:r>
              <a:rPr lang="en-GB" sz="1600" dirty="0" smtClean="0"/>
              <a:t>Free-surface effects (boundary conditions) taken care of by potential-flow theory</a:t>
            </a:r>
          </a:p>
          <a:p>
            <a:pPr lvl="1"/>
            <a:r>
              <a:rPr lang="en-GB" sz="2000" dirty="0" smtClean="0"/>
              <a:t>RANS predictions for full-scale ships</a:t>
            </a:r>
          </a:p>
          <a:p>
            <a:pPr lvl="2"/>
            <a:r>
              <a:rPr lang="en-GB" sz="1600" dirty="0" smtClean="0"/>
              <a:t>Near-wall grid-resolution requirement for ultra high Reynolds number (e.g., Re = 10</a:t>
            </a:r>
            <a:r>
              <a:rPr lang="en-GB" sz="1600" baseline="30000" dirty="0" smtClean="0"/>
              <a:t>9</a:t>
            </a:r>
            <a:r>
              <a:rPr lang="en-GB" sz="1600" dirty="0" smtClean="0"/>
              <a:t> ) alleviated by use of wall functions</a:t>
            </a:r>
          </a:p>
          <a:p>
            <a:pPr lvl="1"/>
            <a:r>
              <a:rPr lang="en-GB" sz="2000" dirty="0" smtClean="0"/>
              <a:t>Hybrid RANS-LES</a:t>
            </a:r>
          </a:p>
          <a:p>
            <a:pPr lvl="2"/>
            <a:r>
              <a:rPr lang="en-GB" sz="1600" dirty="0" smtClean="0"/>
              <a:t>Suffer from log-layer mismatch, resolved stress depletion, and grid-induced separation</a:t>
            </a:r>
          </a:p>
          <a:p>
            <a:pPr lvl="2"/>
            <a:r>
              <a:rPr lang="en-GB" sz="1600" dirty="0" smtClean="0"/>
              <a:t>Not ready yet for prime-time use for resistance predictions</a:t>
            </a:r>
          </a:p>
          <a:p>
            <a:endParaRPr lang="en-GB" sz="2800" dirty="0" smtClean="0"/>
          </a:p>
        </p:txBody>
      </p:sp>
    </p:spTree>
    <p:extLst>
      <p:ext uri="{BB962C8B-B14F-4D97-AF65-F5344CB8AC3E}">
        <p14:creationId xmlns:p14="http://schemas.microsoft.com/office/powerpoint/2010/main" val="1676257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692696"/>
            <a:ext cx="8353425" cy="4895850"/>
          </a:xfrm>
        </p:spPr>
        <p:txBody>
          <a:bodyPr/>
          <a:lstStyle/>
          <a:p>
            <a:pPr marL="342900" lvl="1" indent="-342900">
              <a:buFont typeface="Wingdings" panose="05000000000000000000" pitchFamily="2" charset="2"/>
              <a:buChar char="§"/>
              <a:defRPr/>
            </a:pPr>
            <a:r>
              <a:rPr lang="en-GB" sz="2400" dirty="0" smtClean="0"/>
              <a:t>Summary and conclusions from 2010 Gothenburg workshop (Larsson et al., 2014)</a:t>
            </a:r>
            <a:endParaRPr lang="en-GB" sz="1600" dirty="0" smtClean="0"/>
          </a:p>
          <a:p>
            <a:pPr lvl="1">
              <a:defRPr/>
            </a:pPr>
            <a:r>
              <a:rPr lang="en-GB" sz="2000" dirty="0" smtClean="0"/>
              <a:t>For resistance, the mean comparison error and the standard deviation are mere 0.1% and 2.1%, respectively, which are much smaller than those at the previous workshops.</a:t>
            </a:r>
          </a:p>
          <a:p>
            <a:pPr lvl="1">
              <a:defRPr/>
            </a:pPr>
            <a:r>
              <a:rPr lang="en-GB" sz="2000" dirty="0" smtClean="0"/>
              <a:t>For </a:t>
            </a:r>
            <a:r>
              <a:rPr lang="en-GB" sz="2000" dirty="0" err="1" smtClean="0"/>
              <a:t>sinkage</a:t>
            </a:r>
            <a:r>
              <a:rPr lang="en-GB" sz="2000" dirty="0" smtClean="0"/>
              <a:t> and trim at above Fr = 0.2, the mean comparison error and the standard deviation are  4% and 8%, respectively, much smaller than those at the last workshop.</a:t>
            </a:r>
          </a:p>
          <a:p>
            <a:pPr lvl="1">
              <a:defRPr/>
            </a:pPr>
            <a:r>
              <a:rPr lang="en-US" sz="2000" dirty="0"/>
              <a:t>T</a:t>
            </a:r>
            <a:r>
              <a:rPr lang="en-US" sz="2000" dirty="0" smtClean="0"/>
              <a:t>he </a:t>
            </a:r>
            <a:r>
              <a:rPr lang="en-US" sz="2000" dirty="0"/>
              <a:t>statistical variance (scatter) of all the predictions submitted by the participants was substantially smaller than had been found in the previous workshops in 2000 and 2005. </a:t>
            </a:r>
            <a:endParaRPr lang="en-GB" sz="2000" dirty="0" smtClean="0"/>
          </a:p>
          <a:p>
            <a:pPr lvl="1">
              <a:defRPr/>
            </a:pPr>
            <a:r>
              <a:rPr lang="en-GB" sz="2000" dirty="0" smtClean="0"/>
              <a:t>The consistency  between the order of accuracy from the grid refinement studies and the claimed formal order of accuracy was largely lacking.</a:t>
            </a:r>
          </a:p>
          <a:p>
            <a:pPr lvl="1">
              <a:defRPr/>
            </a:pPr>
            <a:endParaRPr lang="en-GB" sz="2000" dirty="0" smtClean="0"/>
          </a:p>
          <a:p>
            <a:pPr>
              <a:defRPr/>
            </a:pPr>
            <a:endParaRPr lang="en-GB" sz="2800" dirty="0" smtClean="0"/>
          </a:p>
        </p:txBody>
      </p:sp>
    </p:spTree>
    <p:extLst>
      <p:ext uri="{BB962C8B-B14F-4D97-AF65-F5344CB8AC3E}">
        <p14:creationId xmlns:p14="http://schemas.microsoft.com/office/powerpoint/2010/main" val="212744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55650" y="116632"/>
            <a:ext cx="7632700" cy="922337"/>
          </a:xfrm>
        </p:spPr>
        <p:txBody>
          <a:bodyPr/>
          <a:lstStyle/>
          <a:p>
            <a:r>
              <a:rPr lang="en-GB" altLang="en-US" dirty="0" smtClean="0"/>
              <a:t>7.2 Propulsion</a:t>
            </a:r>
          </a:p>
        </p:txBody>
      </p:sp>
      <p:sp>
        <p:nvSpPr>
          <p:cNvPr id="3" name="Content Placeholder 2"/>
          <p:cNvSpPr>
            <a:spLocks noGrp="1"/>
          </p:cNvSpPr>
          <p:nvPr>
            <p:ph idx="1"/>
          </p:nvPr>
        </p:nvSpPr>
        <p:spPr>
          <a:xfrm>
            <a:off x="539750" y="908720"/>
            <a:ext cx="8353425" cy="4895850"/>
          </a:xfrm>
        </p:spPr>
        <p:txBody>
          <a:bodyPr/>
          <a:lstStyle/>
          <a:p>
            <a:pPr eaLnBrk="1" hangingPunct="1">
              <a:buFont typeface="Wingdings" panose="05000000000000000000" pitchFamily="2" charset="2"/>
              <a:buChar char="§"/>
              <a:defRPr/>
            </a:pPr>
            <a:r>
              <a:rPr lang="en-US" altLang="en-US" sz="2400" dirty="0" smtClean="0"/>
              <a:t>Main issues</a:t>
            </a:r>
          </a:p>
          <a:p>
            <a:pPr lvl="1" eaLnBrk="1" hangingPunct="1">
              <a:defRPr/>
            </a:pPr>
            <a:r>
              <a:rPr lang="sv-SE" altLang="en-US" sz="2000" dirty="0" smtClean="0"/>
              <a:t>Propeller-hull interaction on a ship in steady, straight-ahead cruise</a:t>
            </a:r>
          </a:p>
          <a:p>
            <a:pPr lvl="1" eaLnBrk="1" hangingPunct="1">
              <a:defRPr/>
            </a:pPr>
            <a:r>
              <a:rPr lang="sv-SE" altLang="en-US" sz="2000" dirty="0" smtClean="0"/>
              <a:t>The main question is how to rerpesent the effects of rotating propeller(s)</a:t>
            </a:r>
          </a:p>
          <a:p>
            <a:pPr lvl="1" eaLnBrk="1" hangingPunct="1">
              <a:defRPr/>
            </a:pPr>
            <a:r>
              <a:rPr lang="sv-SE" altLang="en-US" sz="2000" dirty="0" smtClean="0"/>
              <a:t>Propulsive parameters such as effective wake and thrust deduction</a:t>
            </a:r>
          </a:p>
          <a:p>
            <a:pPr lvl="1" eaLnBrk="1" hangingPunct="1">
              <a:defRPr/>
            </a:pPr>
            <a:r>
              <a:rPr lang="sv-SE" altLang="en-US" sz="2000" dirty="0" smtClean="0"/>
              <a:t>Implications of propeller-hull inetraction on hull vibration and propeller noise</a:t>
            </a:r>
          </a:p>
          <a:p>
            <a:pPr marL="342900" lvl="1" indent="-342900">
              <a:buFont typeface="Wingdings" panose="05000000000000000000" pitchFamily="2" charset="2"/>
              <a:buChar char="§"/>
              <a:defRPr/>
            </a:pPr>
            <a:r>
              <a:rPr lang="en-GB" sz="2400" dirty="0" smtClean="0"/>
              <a:t>Emerging trends</a:t>
            </a:r>
          </a:p>
          <a:p>
            <a:pPr lvl="1">
              <a:defRPr/>
            </a:pPr>
            <a:r>
              <a:rPr lang="en-GB" sz="2000" dirty="0"/>
              <a:t>More sophisticated </a:t>
            </a:r>
            <a:r>
              <a:rPr lang="en-GB" sz="2000" dirty="0" smtClean="0"/>
              <a:t>actuator-disk models that take into account more physics</a:t>
            </a:r>
            <a:endParaRPr lang="en-GB" sz="2000" dirty="0"/>
          </a:p>
          <a:p>
            <a:pPr lvl="1">
              <a:defRPr/>
            </a:pPr>
            <a:r>
              <a:rPr lang="en-GB" sz="2000" dirty="0"/>
              <a:t>BEM representation of propeller and coupling of BEM and </a:t>
            </a:r>
            <a:r>
              <a:rPr lang="en-GB" sz="2000" dirty="0" smtClean="0"/>
              <a:t>RANS</a:t>
            </a:r>
          </a:p>
          <a:p>
            <a:pPr lvl="1">
              <a:defRPr/>
            </a:pPr>
            <a:r>
              <a:rPr lang="en-GB" sz="2000" dirty="0" smtClean="0"/>
              <a:t>Explicit (direct) inclusion of rotating propellers(s) using sliding grids or overset grids</a:t>
            </a:r>
          </a:p>
          <a:p>
            <a:pPr lvl="2">
              <a:defRPr/>
            </a:pPr>
            <a:r>
              <a:rPr lang="en-GB" sz="1600" dirty="0" smtClean="0"/>
              <a:t>Computationally intensive but the key physics directly resolved</a:t>
            </a:r>
          </a:p>
          <a:p>
            <a:pPr>
              <a:defRPr/>
            </a:pPr>
            <a:endParaRPr lang="en-GB" sz="2800" dirty="0" smtClean="0"/>
          </a:p>
        </p:txBody>
      </p:sp>
    </p:spTree>
    <p:extLst>
      <p:ext uri="{BB962C8B-B14F-4D97-AF65-F5344CB8AC3E}">
        <p14:creationId xmlns:p14="http://schemas.microsoft.com/office/powerpoint/2010/main" val="114245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55576" y="0"/>
            <a:ext cx="7632700" cy="922337"/>
          </a:xfrm>
        </p:spPr>
        <p:txBody>
          <a:bodyPr/>
          <a:lstStyle/>
          <a:p>
            <a:r>
              <a:rPr lang="en-GB" altLang="en-US" dirty="0" smtClean="0"/>
              <a:t> Example</a:t>
            </a:r>
          </a:p>
        </p:txBody>
      </p:sp>
      <p:sp>
        <p:nvSpPr>
          <p:cNvPr id="7171" name="Content Placeholder 2"/>
          <p:cNvSpPr>
            <a:spLocks noGrp="1"/>
          </p:cNvSpPr>
          <p:nvPr>
            <p:ph idx="1"/>
          </p:nvPr>
        </p:nvSpPr>
        <p:spPr>
          <a:xfrm>
            <a:off x="4932040" y="4230816"/>
            <a:ext cx="3600400" cy="1718464"/>
          </a:xfrm>
        </p:spPr>
        <p:txBody>
          <a:bodyPr/>
          <a:lstStyle/>
          <a:p>
            <a:pPr marL="0" indent="0">
              <a:buNone/>
            </a:pPr>
            <a:r>
              <a:rPr lang="en-US" sz="1600" dirty="0" smtClean="0"/>
              <a:t>Effects of a rotating propeller – Top left: </a:t>
            </a:r>
            <a:r>
              <a:rPr lang="en-US" sz="1600" dirty="0" err="1" smtClean="0"/>
              <a:t>iso</a:t>
            </a:r>
            <a:r>
              <a:rPr lang="en-US" sz="1600" dirty="0" smtClean="0"/>
              <a:t>-surface of Q colored by velocity magnitude; Top right: pressure coefficient (C</a:t>
            </a:r>
            <a:r>
              <a:rPr lang="en-US" sz="1600" baseline="-25000" dirty="0" smtClean="0"/>
              <a:t>P</a:t>
            </a:r>
            <a:r>
              <a:rPr lang="en-US" sz="1600" dirty="0" smtClean="0"/>
              <a:t>) along the hull; Bottom left: resistance augmentation for a range of propeller loading </a:t>
            </a:r>
            <a:r>
              <a:rPr lang="en-US" sz="1600" i="1" dirty="0" smtClean="0">
                <a:latin typeface="Symbol" panose="05050102010706020507" pitchFamily="18" charset="2"/>
              </a:rPr>
              <a:t>b</a:t>
            </a:r>
            <a:r>
              <a:rPr lang="en-US" sz="1600" dirty="0" smtClean="0"/>
              <a:t> = 0</a:t>
            </a:r>
            <a:r>
              <a:rPr lang="en-US" sz="1600" dirty="0" smtClean="0">
                <a:sym typeface="Symbol"/>
              </a:rPr>
              <a:t></a:t>
            </a:r>
            <a:r>
              <a:rPr lang="en-US" sz="1600" dirty="0" smtClean="0"/>
              <a:t>.  </a:t>
            </a:r>
          </a:p>
          <a:p>
            <a:pPr marL="0" indent="0">
              <a:buNone/>
            </a:pPr>
            <a:r>
              <a:rPr lang="en-US" sz="1800" dirty="0" smtClean="0"/>
              <a:t> </a:t>
            </a:r>
          </a:p>
          <a:p>
            <a:pPr marL="0" indent="0">
              <a:buNone/>
            </a:pPr>
            <a:endParaRPr lang="en-US" sz="1800" dirty="0"/>
          </a:p>
        </p:txBody>
      </p:sp>
      <p:pic>
        <p:nvPicPr>
          <p:cNvPr id="717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28" t="3576" r="-2" b="3787"/>
          <a:stretch/>
        </p:blipFill>
        <p:spPr bwMode="auto">
          <a:xfrm>
            <a:off x="626269" y="764704"/>
            <a:ext cx="324036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p:cNvPicPr>
            <a:picLocks noChangeAspect="1" noChangeArrowheads="1"/>
          </p:cNvPicPr>
          <p:nvPr/>
        </p:nvPicPr>
        <p:blipFill>
          <a:blip r:embed="rId3">
            <a:extLst>
              <a:ext uri="{28A0092B-C50C-407E-A947-70E740481C1C}">
                <a14:useLocalDpi xmlns:a14="http://schemas.microsoft.com/office/drawing/2010/main" val="0"/>
              </a:ext>
            </a:extLst>
          </a:blip>
          <a:srcRect t="9627" r="6802"/>
          <a:stretch>
            <a:fillRect/>
          </a:stretch>
        </p:blipFill>
        <p:spPr bwMode="auto">
          <a:xfrm>
            <a:off x="4788024" y="1196752"/>
            <a:ext cx="3528392" cy="293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2206" r="5147"/>
          <a:stretch/>
        </p:blipFill>
        <p:spPr bwMode="auto">
          <a:xfrm>
            <a:off x="598486" y="3501009"/>
            <a:ext cx="3397450" cy="237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641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9750" y="764704"/>
                <a:ext cx="8353425" cy="4895850"/>
              </a:xfrm>
            </p:spPr>
            <p:txBody>
              <a:bodyPr/>
              <a:lstStyle/>
              <a:p>
                <a:pPr marL="342900" lvl="1" indent="-342900">
                  <a:buFont typeface="Wingdings" panose="05000000000000000000" pitchFamily="2" charset="2"/>
                  <a:buChar char="§"/>
                  <a:defRPr/>
                </a:pPr>
                <a:r>
                  <a:rPr lang="en-GB" sz="2400" dirty="0" smtClean="0"/>
                  <a:t>Summary and conclusions from 2010 Gothenburg workshop (Larsson et al., 2014)</a:t>
                </a:r>
                <a:endParaRPr lang="en-GB" sz="1600" dirty="0" smtClean="0"/>
              </a:p>
              <a:p>
                <a:pPr lvl="1">
                  <a:defRPr/>
                </a:pPr>
                <a:r>
                  <a:rPr lang="en-GB" sz="2000" dirty="0" smtClean="0"/>
                  <a:t>Case study with </a:t>
                </a:r>
                <a:r>
                  <a:rPr lang="en-GB" sz="2000" dirty="0"/>
                  <a:t>a</a:t>
                </a:r>
                <a:r>
                  <a:rPr lang="en-GB" sz="2000" dirty="0" smtClean="0"/>
                  <a:t> KRISO Container Ship (KCS) model to evaluate the CFD capability to predict propeller-hull </a:t>
                </a:r>
                <a:r>
                  <a:rPr lang="en-GB" sz="2000" dirty="0" err="1" smtClean="0"/>
                  <a:t>interacion</a:t>
                </a:r>
                <a:r>
                  <a:rPr lang="en-GB" sz="2000" dirty="0" smtClean="0"/>
                  <a:t> at a self-propulsion point</a:t>
                </a:r>
              </a:p>
              <a:p>
                <a:pPr lvl="1"/>
                <a:r>
                  <a:rPr lang="en-US" sz="2000" dirty="0" smtClean="0"/>
                  <a:t>For </a:t>
                </a:r>
                <a:r>
                  <a:rPr lang="en-US" sz="2000" dirty="0"/>
                  <a:t>time-averaged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𝐾</m:t>
                        </m:r>
                      </m:e>
                      <m:sub>
                        <m:r>
                          <a:rPr lang="en-US" sz="2000" i="1">
                            <a:latin typeface="Cambria Math"/>
                          </a:rPr>
                          <m:t>𝑡</m:t>
                        </m:r>
                      </m:sub>
                    </m:sSub>
                  </m:oMath>
                </a14:m>
                <a:r>
                  <a:rPr lang="en-US" sz="2000" dirty="0"/>
                  <a:t>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𝐾</m:t>
                        </m:r>
                      </m:e>
                      <m:sub>
                        <m:r>
                          <a:rPr lang="en-US" sz="2000" i="1">
                            <a:latin typeface="Cambria Math"/>
                          </a:rPr>
                          <m:t>𝑞</m:t>
                        </m:r>
                      </m:sub>
                    </m:sSub>
                  </m:oMath>
                </a14:m>
                <a:r>
                  <a:rPr lang="en-US" sz="2000" dirty="0" smtClean="0"/>
                  <a:t>, </a:t>
                </a:r>
                <a:r>
                  <a:rPr lang="en-US" sz="2000" dirty="0"/>
                  <a:t>the mean comparison errors were 0.6% and -2.6%, respectively.  The standard deviations were found to be 7% and 6%, respectively, which is considerably larger than that for the resistance predictions. </a:t>
                </a:r>
              </a:p>
              <a:p>
                <a:pPr lvl="2"/>
                <a:r>
                  <a:rPr lang="en-US" sz="1600" dirty="0" smtClean="0"/>
                  <a:t> </a:t>
                </a:r>
                <a:r>
                  <a:rPr lang="en-US" sz="1600" dirty="0"/>
                  <a:t>The improvements in the predictions of the time-averaged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𝐾</m:t>
                        </m:r>
                      </m:e>
                      <m:sub>
                        <m:r>
                          <a:rPr lang="en-US" sz="1600" i="1">
                            <a:latin typeface="Cambria Math"/>
                          </a:rPr>
                          <m:t>𝑡</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𝐾</m:t>
                        </m:r>
                      </m:e>
                      <m:sub>
                        <m:r>
                          <a:rPr lang="en-US" sz="1600" i="1">
                            <a:latin typeface="Cambria Math"/>
                          </a:rPr>
                          <m:t>𝑞</m:t>
                        </m:r>
                      </m:sub>
                    </m:sSub>
                  </m:oMath>
                </a14:m>
                <a:r>
                  <a:rPr lang="en-US" sz="1600" dirty="0"/>
                  <a:t> using the direct approach were found to be </a:t>
                </a:r>
                <a:r>
                  <a:rPr lang="en-US" sz="1600" dirty="0" smtClean="0"/>
                  <a:t>marginal</a:t>
                </a:r>
                <a:r>
                  <a:rPr lang="en-US" sz="1600" dirty="0"/>
                  <a:t>.</a:t>
                </a:r>
                <a:endParaRPr lang="en-GB" sz="1600" dirty="0" smtClean="0"/>
              </a:p>
              <a:p>
                <a:pPr lvl="1">
                  <a:defRPr/>
                </a:pPr>
                <a:r>
                  <a:rPr lang="en-US" sz="2000" dirty="0" smtClean="0"/>
                  <a:t>The “crescent”-shaped </a:t>
                </a:r>
                <a:r>
                  <a:rPr lang="en-US" sz="2000" dirty="0"/>
                  <a:t>region of high velocity </a:t>
                </a:r>
                <a:r>
                  <a:rPr lang="en-US" sz="2000" dirty="0" smtClean="0"/>
                  <a:t>at the x/L = 0.991  closely captured by most RANS predictions.</a:t>
                </a:r>
                <a:endParaRPr lang="en-US" sz="1600" dirty="0" smtClean="0"/>
              </a:p>
              <a:p>
                <a:pPr lvl="2">
                  <a:defRPr/>
                </a:pPr>
                <a:r>
                  <a:rPr lang="en-US" sz="1600" dirty="0" smtClean="0"/>
                  <a:t>The improvement by the  direct approach  was marginal.</a:t>
                </a:r>
                <a:endParaRPr lang="en-GB" sz="16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9750" y="764704"/>
                <a:ext cx="8353425" cy="4895850"/>
              </a:xfrm>
              <a:blipFill rotWithShape="1">
                <a:blip r:embed="rId2"/>
                <a:stretch>
                  <a:fillRect l="-1022" t="-995" r="-146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0399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115888"/>
            <a:ext cx="8229600" cy="649287"/>
          </a:xfrm>
        </p:spPr>
        <p:txBody>
          <a:bodyPr/>
          <a:lstStyle/>
          <a:p>
            <a:pPr eaLnBrk="1" hangingPunct="1"/>
            <a:r>
              <a:rPr lang="fi-FI" altLang="en-US" dirty="0" smtClean="0"/>
              <a:t>7.3 Propellers</a:t>
            </a:r>
            <a:br>
              <a:rPr lang="fi-FI" altLang="en-US" dirty="0" smtClean="0"/>
            </a:br>
            <a:r>
              <a:rPr lang="fi-FI" altLang="en-US" sz="2800" dirty="0" smtClean="0"/>
              <a:t>CFD workshop</a:t>
            </a:r>
            <a:endParaRPr lang="en-GB" altLang="en-US" sz="2800" dirty="0" smtClean="0"/>
          </a:p>
        </p:txBody>
      </p:sp>
      <p:sp>
        <p:nvSpPr>
          <p:cNvPr id="2051" name="Content Placeholder 2"/>
          <p:cNvSpPr>
            <a:spLocks noGrp="1"/>
          </p:cNvSpPr>
          <p:nvPr>
            <p:ph idx="1"/>
          </p:nvPr>
        </p:nvSpPr>
        <p:spPr>
          <a:xfrm>
            <a:off x="179388" y="980728"/>
            <a:ext cx="4908550" cy="5040313"/>
          </a:xfrm>
        </p:spPr>
        <p:txBody>
          <a:bodyPr/>
          <a:lstStyle/>
          <a:p>
            <a:pPr marL="179388" indent="-179388" eaLnBrk="1" hangingPunct="1">
              <a:spcBef>
                <a:spcPts val="300"/>
              </a:spcBef>
            </a:pPr>
            <a:r>
              <a:rPr lang="en-GB" altLang="en-US" sz="2400" dirty="0" smtClean="0"/>
              <a:t>SMP-2011, a CFD-workshop of non-</a:t>
            </a:r>
            <a:r>
              <a:rPr lang="en-GB" altLang="en-US" sz="2400" dirty="0" err="1" smtClean="0"/>
              <a:t>cavitating</a:t>
            </a:r>
            <a:r>
              <a:rPr lang="en-GB" altLang="en-US" sz="2400" dirty="0" smtClean="0"/>
              <a:t> and </a:t>
            </a:r>
            <a:r>
              <a:rPr lang="en-GB" altLang="en-US" sz="2400" dirty="0" err="1" smtClean="0"/>
              <a:t>cavitating</a:t>
            </a:r>
            <a:r>
              <a:rPr lang="en-GB" altLang="en-US" sz="2400" dirty="0" smtClean="0"/>
              <a:t> flows. </a:t>
            </a:r>
          </a:p>
          <a:p>
            <a:pPr marL="179388" indent="-179388" eaLnBrk="1" hangingPunct="1">
              <a:spcBef>
                <a:spcPts val="300"/>
              </a:spcBef>
            </a:pPr>
            <a:r>
              <a:rPr lang="en-GB" altLang="en-US" sz="2400" dirty="0" smtClean="0"/>
              <a:t>Potsdam Propeller Test Case</a:t>
            </a:r>
            <a:r>
              <a:rPr lang="en-US" altLang="ja-JP" sz="2400" dirty="0" smtClean="0"/>
              <a:t> to compute: open water performance, velocity field and cavitation. </a:t>
            </a:r>
          </a:p>
          <a:p>
            <a:pPr marL="179388" indent="-179388" eaLnBrk="1" hangingPunct="1">
              <a:spcBef>
                <a:spcPts val="300"/>
              </a:spcBef>
            </a:pPr>
            <a:r>
              <a:rPr lang="en-US" altLang="ja-JP" sz="2000" i="1" dirty="0" smtClean="0"/>
              <a:t>All viscous flow methods used were FV-methods. </a:t>
            </a:r>
          </a:p>
          <a:p>
            <a:pPr marL="179388" indent="-179388" eaLnBrk="1" hangingPunct="1">
              <a:spcBef>
                <a:spcPts val="300"/>
              </a:spcBef>
            </a:pPr>
            <a:r>
              <a:rPr lang="en-US" altLang="ja-JP" sz="2000" i="1" dirty="0" smtClean="0"/>
              <a:t>Unstructured grids more popular than structured grids (10/3)  </a:t>
            </a:r>
          </a:p>
          <a:p>
            <a:pPr marL="179388" indent="-179388" eaLnBrk="1" hangingPunct="1">
              <a:spcBef>
                <a:spcPts val="300"/>
              </a:spcBef>
            </a:pPr>
            <a:r>
              <a:rPr lang="en-US" altLang="ja-JP" sz="2000" i="1" dirty="0"/>
              <a:t>M</a:t>
            </a:r>
            <a:r>
              <a:rPr lang="en-US" altLang="ja-JP" sz="2000" i="1" dirty="0" smtClean="0"/>
              <a:t>ultiple reference frames were more popular than sliding mesh techniques (9/3). </a:t>
            </a:r>
          </a:p>
          <a:p>
            <a:pPr marL="179388" indent="-179388" eaLnBrk="1" hangingPunct="1">
              <a:spcBef>
                <a:spcPts val="300"/>
              </a:spcBef>
            </a:pPr>
            <a:r>
              <a:rPr lang="en-US" altLang="ja-JP" sz="2000" i="1" dirty="0" smtClean="0"/>
              <a:t>For cavitation modelling all groups used mass transfer models</a:t>
            </a:r>
            <a:endParaRPr lang="en-GB" altLang="en-US" sz="2000" i="1" dirty="0" smtClean="0"/>
          </a:p>
        </p:txBody>
      </p:sp>
      <p:pic>
        <p:nvPicPr>
          <p:cNvPr id="20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563" y="994217"/>
            <a:ext cx="4000500"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87938" y="4652963"/>
            <a:ext cx="3952875" cy="1200150"/>
          </a:xfrm>
          <a:prstGeom prst="rect">
            <a:avLst/>
          </a:prstGeom>
          <a:noFill/>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i-FI" altLang="ja-JP" sz="2400" dirty="0" smtClean="0">
                <a:solidFill>
                  <a:prstClr val="black"/>
                </a:solidFill>
              </a:rPr>
              <a:t>An example about the relative</a:t>
            </a:r>
          </a:p>
          <a:p>
            <a:pPr eaLnBrk="1" hangingPunct="1"/>
            <a:r>
              <a:rPr lang="fi-FI" altLang="ja-JP" sz="2400" dirty="0" smtClean="0">
                <a:solidFill>
                  <a:prstClr val="black"/>
                </a:solidFill>
              </a:rPr>
              <a:t>differences of open water </a:t>
            </a:r>
          </a:p>
          <a:p>
            <a:pPr eaLnBrk="1" hangingPunct="1"/>
            <a:r>
              <a:rPr lang="fi-FI" altLang="ja-JP" sz="2400" dirty="0" smtClean="0">
                <a:solidFill>
                  <a:prstClr val="black"/>
                </a:solidFill>
              </a:rPr>
              <a:t>computed results</a:t>
            </a:r>
            <a:endParaRPr lang="en-GB" altLang="ja-JP" sz="2400" dirty="0" smtClean="0">
              <a:solidFill>
                <a:prstClr val="black"/>
              </a:solidFill>
            </a:endParaRPr>
          </a:p>
        </p:txBody>
      </p:sp>
    </p:spTree>
    <p:extLst>
      <p:ext uri="{BB962C8B-B14F-4D97-AF65-F5344CB8AC3E}">
        <p14:creationId xmlns:p14="http://schemas.microsoft.com/office/powerpoint/2010/main" val="3002953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74638"/>
            <a:ext cx="8229600" cy="850900"/>
          </a:xfrm>
        </p:spPr>
        <p:txBody>
          <a:bodyPr/>
          <a:lstStyle/>
          <a:p>
            <a:pPr eaLnBrk="1" hangingPunct="1"/>
            <a:r>
              <a:rPr lang="fi-FI" altLang="en-US" dirty="0" smtClean="0"/>
              <a:t>Examples</a:t>
            </a:r>
            <a:endParaRPr lang="en-GB" altLang="en-US" dirty="0" smtClean="0"/>
          </a:p>
        </p:txBody>
      </p:sp>
      <p:sp>
        <p:nvSpPr>
          <p:cNvPr id="2" name="Content Placeholder 1"/>
          <p:cNvSpPr>
            <a:spLocks noGrp="1"/>
          </p:cNvSpPr>
          <p:nvPr>
            <p:ph sz="half" idx="1"/>
          </p:nvPr>
        </p:nvSpPr>
        <p:spPr>
          <a:xfrm>
            <a:off x="179388" y="1196975"/>
            <a:ext cx="5545137" cy="4597400"/>
          </a:xfrm>
        </p:spPr>
        <p:txBody>
          <a:bodyPr/>
          <a:lstStyle/>
          <a:p>
            <a:pPr marL="0" indent="0">
              <a:buFont typeface="Arial" charset="0"/>
              <a:buNone/>
            </a:pPr>
            <a:r>
              <a:rPr lang="en-US" altLang="ja-JP" sz="2400" dirty="0" err="1" smtClean="0"/>
              <a:t>Muscari</a:t>
            </a:r>
            <a:r>
              <a:rPr lang="en-US" altLang="ja-JP" sz="2400" dirty="0" smtClean="0"/>
              <a:t> &amp; Di </a:t>
            </a:r>
            <a:r>
              <a:rPr lang="en-US" altLang="ja-JP" sz="2400" dirty="0" err="1" smtClean="0"/>
              <a:t>Mascio</a:t>
            </a:r>
            <a:r>
              <a:rPr lang="en-US" altLang="ja-JP" sz="2400" dirty="0" smtClean="0"/>
              <a:t> (2013): “Detached Eddy Simulation of the flow behind an isolated propeller.”</a:t>
            </a:r>
          </a:p>
          <a:p>
            <a:pPr marL="0" indent="0"/>
            <a:r>
              <a:rPr lang="en-US" altLang="ja-JP" sz="2000" i="1" dirty="0" smtClean="0"/>
              <a:t> Study of advantages and limits of eddy viscosity models and detached eddy simulations. </a:t>
            </a:r>
            <a:r>
              <a:rPr lang="en-US" altLang="ja-JP" sz="2000" i="1" dirty="0"/>
              <a:t>G</a:t>
            </a:r>
            <a:r>
              <a:rPr lang="en-US" altLang="ja-JP" sz="2000" i="1" dirty="0" smtClean="0"/>
              <a:t>lobal quantities perform equally well. Local flow field better captured by DES, eddy viscosity models too dissipative.</a:t>
            </a:r>
          </a:p>
          <a:p>
            <a:pPr marL="0" indent="0">
              <a:buFont typeface="Arial" charset="0"/>
              <a:buNone/>
            </a:pPr>
            <a:r>
              <a:rPr lang="en-GB" altLang="ja-JP" sz="2300" dirty="0" err="1" smtClean="0"/>
              <a:t>Morgut</a:t>
            </a:r>
            <a:r>
              <a:rPr lang="en-GB" altLang="ja-JP" sz="2300" dirty="0" smtClean="0"/>
              <a:t> &amp; Nobile (2012). “Influence of grid type and turbulence model on the numerical prediction of the flow around marine propellers working in uniform inflow.” </a:t>
            </a:r>
          </a:p>
          <a:p>
            <a:pPr marL="0" indent="0">
              <a:buFont typeface="Arial" charset="0"/>
              <a:buNone/>
            </a:pPr>
            <a:endParaRPr lang="en-US" altLang="ja-JP" sz="2400" dirty="0" smtClean="0"/>
          </a:p>
        </p:txBody>
      </p:sp>
      <p:pic>
        <p:nvPicPr>
          <p:cNvPr id="307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2756" r="55345"/>
          <a:stretch>
            <a:fillRect/>
          </a:stretch>
        </p:blipFill>
        <p:spPr>
          <a:xfrm>
            <a:off x="5770563" y="1341438"/>
            <a:ext cx="2833687" cy="34559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08625" y="4797425"/>
            <a:ext cx="3605213" cy="1200329"/>
          </a:xfrm>
          <a:prstGeom prst="rect">
            <a:avLst/>
          </a:prstGeom>
          <a:noFill/>
        </p:spPr>
        <p:txBody>
          <a:bodyPr>
            <a:spAutoFit/>
          </a:bodyPr>
          <a:lstStyle/>
          <a:p>
            <a:pPr>
              <a:defRPr/>
            </a:pPr>
            <a:r>
              <a:rPr lang="en-GB" dirty="0" err="1">
                <a:solidFill>
                  <a:prstClr val="black"/>
                </a:solidFill>
                <a:latin typeface="Calibri"/>
              </a:rPr>
              <a:t>Muscari</a:t>
            </a:r>
            <a:r>
              <a:rPr lang="en-GB" dirty="0">
                <a:solidFill>
                  <a:prstClr val="black"/>
                </a:solidFill>
                <a:latin typeface="Calibri"/>
              </a:rPr>
              <a:t>  </a:t>
            </a:r>
            <a:r>
              <a:rPr lang="en-GB" dirty="0" smtClean="0">
                <a:solidFill>
                  <a:prstClr val="black"/>
                </a:solidFill>
                <a:latin typeface="Calibri"/>
              </a:rPr>
              <a:t>&amp; Di </a:t>
            </a:r>
            <a:r>
              <a:rPr lang="en-GB" dirty="0" err="1" smtClean="0">
                <a:solidFill>
                  <a:prstClr val="black"/>
                </a:solidFill>
                <a:latin typeface="Calibri"/>
              </a:rPr>
              <a:t>Mascio</a:t>
            </a:r>
            <a:r>
              <a:rPr lang="en-GB" dirty="0">
                <a:solidFill>
                  <a:prstClr val="black"/>
                </a:solidFill>
                <a:latin typeface="Calibri"/>
              </a:rPr>
              <a:t>. J = 0.45. Section x-z of axial velocity. RANSE (top) and DES phase average (bottom.</a:t>
            </a:r>
          </a:p>
        </p:txBody>
      </p:sp>
    </p:spTree>
    <p:extLst>
      <p:ext uri="{BB962C8B-B14F-4D97-AF65-F5344CB8AC3E}">
        <p14:creationId xmlns:p14="http://schemas.microsoft.com/office/powerpoint/2010/main" val="488508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77875"/>
          </a:xfrm>
        </p:spPr>
        <p:txBody>
          <a:bodyPr/>
          <a:lstStyle/>
          <a:p>
            <a:pPr eaLnBrk="1" hangingPunct="1"/>
            <a:r>
              <a:rPr lang="fi-FI" altLang="en-US" dirty="0" smtClean="0"/>
              <a:t>Examples</a:t>
            </a:r>
            <a:endParaRPr lang="en-GB" altLang="en-US" dirty="0" smtClean="0"/>
          </a:p>
        </p:txBody>
      </p:sp>
      <p:sp>
        <p:nvSpPr>
          <p:cNvPr id="2" name="Content Placeholder 1"/>
          <p:cNvSpPr>
            <a:spLocks noGrp="1"/>
          </p:cNvSpPr>
          <p:nvPr>
            <p:ph sz="half" idx="1"/>
          </p:nvPr>
        </p:nvSpPr>
        <p:spPr>
          <a:xfrm>
            <a:off x="179388" y="1052736"/>
            <a:ext cx="5545137" cy="4597400"/>
          </a:xfrm>
        </p:spPr>
        <p:txBody>
          <a:bodyPr/>
          <a:lstStyle/>
          <a:p>
            <a:pPr marL="0" indent="0">
              <a:buFont typeface="Arial" charset="0"/>
              <a:buNone/>
            </a:pPr>
            <a:r>
              <a:rPr lang="en-US" altLang="ja-JP" sz="2400" dirty="0" smtClean="0"/>
              <a:t>Lu et al. (2012): “</a:t>
            </a:r>
            <a:r>
              <a:rPr lang="en-GB" altLang="ja-JP" sz="2400" dirty="0" smtClean="0"/>
              <a:t>Numerical Simulations of the </a:t>
            </a:r>
            <a:r>
              <a:rPr lang="en-GB" altLang="ja-JP" sz="2400" dirty="0" err="1" smtClean="0"/>
              <a:t>Cavitating</a:t>
            </a:r>
            <a:r>
              <a:rPr lang="en-GB" altLang="ja-JP" sz="2400" dirty="0" smtClean="0"/>
              <a:t> Flow on a Marine Propeller</a:t>
            </a:r>
            <a:r>
              <a:rPr lang="en-US" altLang="ja-JP" sz="2400" dirty="0" smtClean="0"/>
              <a:t>”</a:t>
            </a:r>
          </a:p>
          <a:p>
            <a:pPr marL="0" indent="0"/>
            <a:r>
              <a:rPr lang="en-GB" altLang="ja-JP" sz="2000" i="1" dirty="0" smtClean="0"/>
              <a:t>Three methods, from lifting surface and RANS to LES, were used to demonstrate the capability of different simulation tools for a 10 degree tilted marine propeller</a:t>
            </a:r>
            <a:r>
              <a:rPr lang="en-US" altLang="ja-JP" sz="2000" i="1" dirty="0" smtClean="0"/>
              <a:t>.</a:t>
            </a:r>
          </a:p>
          <a:p>
            <a:pPr marL="0" indent="0">
              <a:buFont typeface="Arial" charset="0"/>
              <a:buNone/>
            </a:pPr>
            <a:r>
              <a:rPr lang="en-GB" altLang="ja-JP" sz="2400" dirty="0" smtClean="0"/>
              <a:t>Lindau et al. (2012). “</a:t>
            </a:r>
            <a:r>
              <a:rPr lang="en-GB" altLang="ja-JP" sz="2400" dirty="0" err="1" smtClean="0"/>
              <a:t>Modeling</a:t>
            </a:r>
            <a:r>
              <a:rPr lang="en-GB" altLang="ja-JP" sz="2400" dirty="0" smtClean="0"/>
              <a:t> of </a:t>
            </a:r>
            <a:r>
              <a:rPr lang="en-GB" altLang="ja-JP" sz="2400" dirty="0" err="1" smtClean="0"/>
              <a:t>Cavitating</a:t>
            </a:r>
            <a:r>
              <a:rPr lang="en-GB" altLang="ja-JP" sz="2400" dirty="0" smtClean="0"/>
              <a:t> Flow </a:t>
            </a:r>
            <a:r>
              <a:rPr lang="en-GB" altLang="ja-JP" sz="2400" dirty="0" err="1" smtClean="0"/>
              <a:t>throughWaterjet</a:t>
            </a:r>
            <a:r>
              <a:rPr lang="en-GB" altLang="ja-JP" sz="2400" dirty="0" smtClean="0"/>
              <a:t> </a:t>
            </a:r>
            <a:r>
              <a:rPr lang="en-GB" altLang="ja-JP" sz="2400" dirty="0" err="1" smtClean="0"/>
              <a:t>Propulsors</a:t>
            </a:r>
            <a:r>
              <a:rPr lang="en-GB" altLang="ja-JP" sz="2400" dirty="0" smtClean="0"/>
              <a:t>” </a:t>
            </a:r>
          </a:p>
          <a:p>
            <a:pPr marL="0" indent="0"/>
            <a:r>
              <a:rPr lang="en-GB" altLang="ja-JP" sz="2000" i="1" dirty="0" smtClean="0">
                <a:solidFill>
                  <a:srgbClr val="000000"/>
                </a:solidFill>
              </a:rPr>
              <a:t>The computational approach is useful and accurate when properly applied to the </a:t>
            </a:r>
            <a:r>
              <a:rPr lang="en-GB" altLang="ja-JP" sz="2000" i="1" dirty="0" err="1" smtClean="0">
                <a:solidFill>
                  <a:srgbClr val="000000"/>
                </a:solidFill>
              </a:rPr>
              <a:t>modeling</a:t>
            </a:r>
            <a:r>
              <a:rPr lang="en-GB" altLang="ja-JP" sz="2000" i="1" dirty="0" smtClean="0">
                <a:solidFill>
                  <a:srgbClr val="000000"/>
                </a:solidFill>
              </a:rPr>
              <a:t> of blade cavitation patterns and cavitation-driven thrust breakdown for axial flow </a:t>
            </a:r>
            <a:r>
              <a:rPr lang="en-GB" altLang="ja-JP" sz="2000" i="1" dirty="0" err="1" smtClean="0">
                <a:solidFill>
                  <a:srgbClr val="000000"/>
                </a:solidFill>
              </a:rPr>
              <a:t>waterjets</a:t>
            </a:r>
            <a:r>
              <a:rPr lang="en-GB" altLang="ja-JP" sz="2400" dirty="0" smtClean="0"/>
              <a:t> </a:t>
            </a:r>
            <a:endParaRPr lang="en-US" altLang="ja-JP" sz="2400" dirty="0" smtClean="0"/>
          </a:p>
        </p:txBody>
      </p:sp>
      <p:sp>
        <p:nvSpPr>
          <p:cNvPr id="4" name="TextBox 3"/>
          <p:cNvSpPr txBox="1"/>
          <p:nvPr/>
        </p:nvSpPr>
        <p:spPr>
          <a:xfrm>
            <a:off x="5651500" y="4365625"/>
            <a:ext cx="3462338" cy="1476375"/>
          </a:xfrm>
          <a:prstGeom prst="rect">
            <a:avLst/>
          </a:prstGeom>
          <a:noFill/>
        </p:spPr>
        <p:txBody>
          <a:bodyPr>
            <a:spAutoFit/>
          </a:bodyPr>
          <a:lstStyle/>
          <a:p>
            <a:pPr>
              <a:defRPr/>
            </a:pPr>
            <a:r>
              <a:rPr lang="en-GB" dirty="0" err="1">
                <a:solidFill>
                  <a:prstClr val="black"/>
                </a:solidFill>
                <a:latin typeface="Calibri"/>
              </a:rPr>
              <a:t>Lindau</a:t>
            </a:r>
            <a:r>
              <a:rPr lang="en-GB" dirty="0">
                <a:solidFill>
                  <a:prstClr val="black"/>
                </a:solidFill>
                <a:latin typeface="Calibri"/>
              </a:rPr>
              <a:t> et al. </a:t>
            </a:r>
            <a:r>
              <a:rPr lang="en-GB" dirty="0" err="1">
                <a:solidFill>
                  <a:prstClr val="black"/>
                </a:solidFill>
              </a:rPr>
              <a:t>Waterjet</a:t>
            </a:r>
            <a:r>
              <a:rPr lang="en-GB" dirty="0">
                <a:solidFill>
                  <a:prstClr val="black"/>
                </a:solidFill>
              </a:rPr>
              <a:t> pump rotor suction-surface cavitation patterns. Results from RANS-based</a:t>
            </a:r>
          </a:p>
          <a:p>
            <a:pPr>
              <a:defRPr/>
            </a:pPr>
            <a:r>
              <a:rPr lang="en-GB" dirty="0" err="1">
                <a:solidFill>
                  <a:prstClr val="black"/>
                </a:solidFill>
              </a:rPr>
              <a:t>modeling</a:t>
            </a:r>
            <a:r>
              <a:rPr lang="en-GB" dirty="0">
                <a:solidFill>
                  <a:prstClr val="black"/>
                </a:solidFill>
              </a:rPr>
              <a:t> and photographs from </a:t>
            </a:r>
            <a:r>
              <a:rPr lang="en-GB" dirty="0" smtClean="0">
                <a:solidFill>
                  <a:prstClr val="black"/>
                </a:solidFill>
              </a:rPr>
              <a:t>testing.</a:t>
            </a:r>
            <a:endParaRPr lang="en-GB" dirty="0">
              <a:solidFill>
                <a:prstClr val="black"/>
              </a:solidFill>
              <a:latin typeface="Calibri"/>
            </a:endParaRPr>
          </a:p>
        </p:txBody>
      </p:sp>
      <p:pic>
        <p:nvPicPr>
          <p:cNvPr id="41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338" y="1052513"/>
            <a:ext cx="2624137" cy="156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450" y="2616200"/>
            <a:ext cx="234791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888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15888"/>
            <a:ext cx="8229600" cy="649287"/>
          </a:xfrm>
        </p:spPr>
        <p:txBody>
          <a:bodyPr/>
          <a:lstStyle/>
          <a:p>
            <a:pPr eaLnBrk="1" hangingPunct="1"/>
            <a:r>
              <a:rPr lang="fi-FI" altLang="en-US" dirty="0" smtClean="0"/>
              <a:t>Benchmark cases</a:t>
            </a:r>
            <a:endParaRPr lang="en-GB" altLang="en-US" dirty="0" smtClean="0"/>
          </a:p>
        </p:txBody>
      </p:sp>
      <p:sp>
        <p:nvSpPr>
          <p:cNvPr id="3075" name="Content Placeholder 2"/>
          <p:cNvSpPr>
            <a:spLocks noGrp="1"/>
          </p:cNvSpPr>
          <p:nvPr>
            <p:ph idx="1"/>
          </p:nvPr>
        </p:nvSpPr>
        <p:spPr>
          <a:xfrm>
            <a:off x="179388" y="548680"/>
            <a:ext cx="8785225" cy="5040313"/>
          </a:xfrm>
        </p:spPr>
        <p:txBody>
          <a:bodyPr/>
          <a:lstStyle/>
          <a:p>
            <a:pPr marL="0" indent="0" eaLnBrk="1" hangingPunct="1">
              <a:spcBef>
                <a:spcPts val="200"/>
              </a:spcBef>
              <a:buFont typeface="Arial" charset="0"/>
              <a:buNone/>
            </a:pPr>
            <a:r>
              <a:rPr lang="en-GB" altLang="ko-KR" sz="2400" u="sng" dirty="0" smtClean="0"/>
              <a:t>INSEAN E779A</a:t>
            </a:r>
          </a:p>
          <a:p>
            <a:pPr marL="358775" lvl="1" indent="-179388" eaLnBrk="1" hangingPunct="1">
              <a:spcBef>
                <a:spcPts val="200"/>
              </a:spcBef>
            </a:pPr>
            <a:r>
              <a:rPr lang="en-GB" altLang="ko-KR" sz="2000" dirty="0" smtClean="0"/>
              <a:t>Modified type </a:t>
            </a:r>
            <a:r>
              <a:rPr lang="en-GB" altLang="ko-KR" sz="2000" dirty="0" err="1" smtClean="0"/>
              <a:t>Wageningen</a:t>
            </a:r>
            <a:r>
              <a:rPr lang="en-GB" altLang="ko-KR" sz="2000" dirty="0" smtClean="0"/>
              <a:t> propeller, P/D = 1.1, D = 227.2 mm.</a:t>
            </a:r>
          </a:p>
          <a:p>
            <a:pPr marL="358775" lvl="1" indent="-179388" eaLnBrk="1" hangingPunct="1">
              <a:spcBef>
                <a:spcPts val="200"/>
              </a:spcBef>
            </a:pPr>
            <a:r>
              <a:rPr lang="en-GB" altLang="ko-KR" sz="2000" dirty="0" smtClean="0"/>
              <a:t>Measurements of velocity field, radiated pressure field, cavitation patterns were performed in cavitation tunnel. </a:t>
            </a:r>
          </a:p>
          <a:p>
            <a:pPr marL="0" indent="0" eaLnBrk="1" hangingPunct="1">
              <a:spcBef>
                <a:spcPts val="200"/>
              </a:spcBef>
              <a:buFont typeface="Arial" charset="0"/>
              <a:buNone/>
            </a:pPr>
            <a:r>
              <a:rPr lang="fi-FI" altLang="ko-KR" sz="2400" u="sng" dirty="0" smtClean="0"/>
              <a:t>PPTC</a:t>
            </a:r>
          </a:p>
          <a:p>
            <a:pPr marL="358775" lvl="1" indent="-179388" eaLnBrk="1" hangingPunct="1">
              <a:spcBef>
                <a:spcPts val="200"/>
              </a:spcBef>
            </a:pPr>
            <a:r>
              <a:rPr lang="en-GB" altLang="ko-KR" sz="2000" dirty="0" smtClean="0"/>
              <a:t>CP propeller, Z = 5, D =  250mm, P/D 1.57. </a:t>
            </a:r>
          </a:p>
          <a:p>
            <a:pPr marL="358775" lvl="1" indent="-179388" eaLnBrk="1" hangingPunct="1">
              <a:spcBef>
                <a:spcPts val="200"/>
              </a:spcBef>
            </a:pPr>
            <a:r>
              <a:rPr lang="en-GB" altLang="ko-KR" sz="2000" dirty="0" smtClean="0"/>
              <a:t>Data: open water test, LDV velocity field measurements at several planes, cavitation tests at different operation conditions. </a:t>
            </a:r>
            <a:endParaRPr lang="fi-FI" altLang="ko-KR" sz="2000" dirty="0" smtClean="0"/>
          </a:p>
          <a:p>
            <a:pPr marL="0" indent="0" eaLnBrk="1" hangingPunct="1">
              <a:spcBef>
                <a:spcPts val="200"/>
              </a:spcBef>
              <a:buFont typeface="Arial" charset="0"/>
              <a:buNone/>
            </a:pPr>
            <a:r>
              <a:rPr lang="fi-FI" altLang="ko-KR" sz="2400" u="sng" dirty="0" smtClean="0"/>
              <a:t>P5168</a:t>
            </a:r>
          </a:p>
          <a:p>
            <a:pPr marL="358775" lvl="1" indent="-179388" eaLnBrk="1" hangingPunct="1">
              <a:spcBef>
                <a:spcPts val="200"/>
              </a:spcBef>
            </a:pPr>
            <a:r>
              <a:rPr lang="en-GB" altLang="ja-JP" sz="2000" dirty="0" smtClean="0"/>
              <a:t>CP propeller, Z = 5, D =  402.7 mm, P/D = 1.27. </a:t>
            </a:r>
          </a:p>
          <a:p>
            <a:pPr marL="358775" lvl="1" indent="-179388" eaLnBrk="1" hangingPunct="1">
              <a:spcBef>
                <a:spcPts val="200"/>
              </a:spcBef>
            </a:pPr>
            <a:r>
              <a:rPr lang="en-GB" altLang="ja-JP" sz="2000" dirty="0" smtClean="0"/>
              <a:t>Examination of the behaviour of the tip-vortex flow. In addition full Reynolds stress tensor was measured for the primary </a:t>
            </a:r>
            <a:r>
              <a:rPr lang="en-US" altLang="ja-JP" sz="2000" dirty="0" smtClean="0"/>
              <a:t>advance coefficient.</a:t>
            </a:r>
            <a:endParaRPr lang="fi-FI" altLang="ko-KR" sz="2000" dirty="0" smtClean="0"/>
          </a:p>
          <a:p>
            <a:pPr marL="0" indent="0" eaLnBrk="1" hangingPunct="1">
              <a:spcBef>
                <a:spcPts val="200"/>
              </a:spcBef>
              <a:buFont typeface="Arial" charset="0"/>
              <a:buNone/>
            </a:pPr>
            <a:r>
              <a:rPr lang="fi-FI" altLang="ko-KR" sz="2400" u="sng" dirty="0" smtClean="0"/>
              <a:t>AxWJ-2. Axial flow waterjet pump.</a:t>
            </a:r>
          </a:p>
          <a:p>
            <a:pPr marL="358775" lvl="1" indent="-179388" eaLnBrk="1" hangingPunct="1">
              <a:spcBef>
                <a:spcPts val="200"/>
              </a:spcBef>
            </a:pPr>
            <a:r>
              <a:rPr lang="en-US" altLang="ja-JP" sz="2000" dirty="0" smtClean="0"/>
              <a:t>Measurements of the total head rise and shaft torque of the pump .</a:t>
            </a:r>
          </a:p>
          <a:p>
            <a:pPr marL="358775" lvl="1" indent="-179388" eaLnBrk="1" hangingPunct="1">
              <a:spcBef>
                <a:spcPts val="200"/>
              </a:spcBef>
            </a:pPr>
            <a:r>
              <a:rPr lang="en-US" altLang="ja-JP" sz="2000" dirty="0"/>
              <a:t>F</a:t>
            </a:r>
            <a:r>
              <a:rPr lang="en-US" altLang="ja-JP" sz="2000" dirty="0" smtClean="0"/>
              <a:t>low conditions range  up to cavitation breakdown</a:t>
            </a:r>
            <a:r>
              <a:rPr lang="en-GB" altLang="ja-JP" sz="2400" dirty="0"/>
              <a:t>.</a:t>
            </a:r>
            <a:endParaRPr lang="en-GB" altLang="ko-KR" sz="2000" dirty="0" smtClean="0"/>
          </a:p>
        </p:txBody>
      </p:sp>
    </p:spTree>
    <p:extLst>
      <p:ext uri="{BB962C8B-B14F-4D97-AF65-F5344CB8AC3E}">
        <p14:creationId xmlns:p14="http://schemas.microsoft.com/office/powerpoint/2010/main" val="166228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353425" cy="4895850"/>
          </a:xfrm>
        </p:spPr>
        <p:txBody>
          <a:bodyPr/>
          <a:lstStyle/>
          <a:p>
            <a:pPr eaLnBrk="1" hangingPunct="1">
              <a:buFont typeface="Arial" charset="0"/>
              <a:buNone/>
              <a:defRPr/>
            </a:pPr>
            <a:r>
              <a:rPr lang="en-US" altLang="en-US" sz="2800" b="1" dirty="0" smtClean="0"/>
              <a:t>Proper modeling of steep and breaking waves is important because</a:t>
            </a:r>
          </a:p>
          <a:p>
            <a:pPr eaLnBrk="1" hangingPunct="1">
              <a:defRPr/>
            </a:pPr>
            <a:r>
              <a:rPr lang="sv-SE" altLang="en-US" sz="2800" dirty="0" smtClean="0"/>
              <a:t>Affects overall free surface topology</a:t>
            </a:r>
          </a:p>
          <a:p>
            <a:pPr eaLnBrk="1" hangingPunct="1">
              <a:defRPr/>
            </a:pPr>
            <a:r>
              <a:rPr lang="sv-SE" altLang="en-US" sz="2800" dirty="0" smtClean="0"/>
              <a:t>Its role on air and bubble entrainment</a:t>
            </a:r>
          </a:p>
          <a:p>
            <a:pPr eaLnBrk="1" hangingPunct="1">
              <a:defRPr/>
            </a:pPr>
            <a:r>
              <a:rPr lang="sv-SE" altLang="en-US" sz="2800" dirty="0" smtClean="0"/>
              <a:t>Has direct effect on several Naval Architecture and Marine Engineering phenomena</a:t>
            </a:r>
          </a:p>
          <a:p>
            <a:pPr lvl="1" eaLnBrk="1" hangingPunct="1">
              <a:defRPr/>
            </a:pPr>
            <a:r>
              <a:rPr lang="sv-SE" altLang="en-US" sz="2400" dirty="0" smtClean="0"/>
              <a:t>Modeling of a seaway for seakeeping and maneuvering simulations</a:t>
            </a:r>
          </a:p>
          <a:p>
            <a:pPr lvl="1" eaLnBrk="1" hangingPunct="1">
              <a:defRPr/>
            </a:pPr>
            <a:r>
              <a:rPr lang="sv-SE" altLang="en-US" sz="2400" dirty="0" smtClean="0"/>
              <a:t>Computation of impact loads on platforms and other objects</a:t>
            </a:r>
          </a:p>
        </p:txBody>
      </p:sp>
      <p:sp>
        <p:nvSpPr>
          <p:cNvPr id="2" name="タイトル 1"/>
          <p:cNvSpPr>
            <a:spLocks noGrp="1"/>
          </p:cNvSpPr>
          <p:nvPr>
            <p:ph type="title"/>
          </p:nvPr>
        </p:nvSpPr>
        <p:spPr/>
        <p:txBody>
          <a:bodyPr/>
          <a:lstStyle/>
          <a:p>
            <a:r>
              <a:rPr kumimoji="1" lang="en-US" altLang="ja-JP" dirty="0" smtClean="0"/>
              <a:t>2. Steep and Breaking Waves</a:t>
            </a:r>
            <a:endParaRPr kumimoji="1" lang="ja-JP" altLang="en-US" dirty="0"/>
          </a:p>
        </p:txBody>
      </p:sp>
    </p:spTree>
    <p:extLst>
      <p:ext uri="{BB962C8B-B14F-4D97-AF65-F5344CB8AC3E}">
        <p14:creationId xmlns:p14="http://schemas.microsoft.com/office/powerpoint/2010/main" val="1877043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15888"/>
            <a:ext cx="7772400" cy="604837"/>
          </a:xfrm>
        </p:spPr>
        <p:txBody>
          <a:bodyPr/>
          <a:lstStyle/>
          <a:p>
            <a:pPr eaLnBrk="1" hangingPunct="1"/>
            <a:r>
              <a:rPr lang="en-GB" altLang="en-US" dirty="0" smtClean="0"/>
              <a:t>7.4 </a:t>
            </a:r>
            <a:r>
              <a:rPr lang="en-GB" altLang="en-US" dirty="0" err="1" smtClean="0"/>
              <a:t>Seakeeping</a:t>
            </a:r>
            <a:endParaRPr lang="en-GB" altLang="ja-JP" dirty="0" smtClean="0"/>
          </a:p>
        </p:txBody>
      </p:sp>
      <p:sp>
        <p:nvSpPr>
          <p:cNvPr id="3" name="Subtitle 2"/>
          <p:cNvSpPr>
            <a:spLocks noGrp="1"/>
          </p:cNvSpPr>
          <p:nvPr>
            <p:ph type="subTitle" idx="1"/>
          </p:nvPr>
        </p:nvSpPr>
        <p:spPr>
          <a:xfrm>
            <a:off x="107950" y="908720"/>
            <a:ext cx="8928100" cy="4679950"/>
          </a:xfrm>
        </p:spPr>
        <p:txBody>
          <a:bodyPr>
            <a:normAutofit/>
          </a:bodyPr>
          <a:lstStyle/>
          <a:p>
            <a:pPr algn="l" eaLnBrk="1" hangingPunct="1"/>
            <a:r>
              <a:rPr lang="en-US" altLang="en-US" sz="2800" dirty="0" smtClean="0">
                <a:solidFill>
                  <a:srgbClr val="000000"/>
                </a:solidFill>
              </a:rPr>
              <a:t>CFD tools are mature to provide accurate predictions for </a:t>
            </a:r>
            <a:r>
              <a:rPr lang="en-US" altLang="en-US" sz="2800" dirty="0" err="1" smtClean="0">
                <a:solidFill>
                  <a:srgbClr val="000000"/>
                </a:solidFill>
              </a:rPr>
              <a:t>seakeeping</a:t>
            </a:r>
            <a:r>
              <a:rPr lang="en-US" altLang="en-US" sz="2800" dirty="0" smtClean="0">
                <a:solidFill>
                  <a:srgbClr val="000000"/>
                </a:solidFill>
              </a:rPr>
              <a:t> related problems; two primary issues limit the widespread use of these methods:</a:t>
            </a:r>
            <a:endParaRPr lang="sv-SE" altLang="en-US" sz="2800" dirty="0" smtClean="0">
              <a:solidFill>
                <a:srgbClr val="000000"/>
              </a:solidFill>
            </a:endParaRPr>
          </a:p>
          <a:p>
            <a:pPr algn="l" eaLnBrk="1" hangingPunct="1">
              <a:buFont typeface="Arial" charset="0"/>
              <a:buChar char="•"/>
            </a:pPr>
            <a:r>
              <a:rPr lang="sv-SE" altLang="en-US" sz="2400" dirty="0" smtClean="0">
                <a:solidFill>
                  <a:srgbClr val="000000"/>
                </a:solidFill>
              </a:rPr>
              <a:t> CPU time requirements</a:t>
            </a:r>
          </a:p>
          <a:p>
            <a:pPr marL="800100" lvl="1" indent="-342900" algn="l" eaLnBrk="1" hangingPunct="1">
              <a:buFont typeface="Wingdings" pitchFamily="2" charset="2"/>
              <a:buChar char="ü"/>
            </a:pPr>
            <a:r>
              <a:rPr lang="sv-SE" altLang="en-US" sz="2000" i="1" dirty="0" smtClean="0">
                <a:solidFill>
                  <a:srgbClr val="000000"/>
                </a:solidFill>
              </a:rPr>
              <a:t>Not efficient for RAOs (unless a single run procedure (Mousaviraad et al. (2010)) is used (accurate for linear response))</a:t>
            </a:r>
          </a:p>
          <a:p>
            <a:pPr marL="800100" lvl="1" indent="-342900" algn="l" eaLnBrk="1" hangingPunct="1">
              <a:buFont typeface="Wingdings" pitchFamily="2" charset="2"/>
              <a:buChar char="ü"/>
            </a:pPr>
            <a:r>
              <a:rPr lang="sv-SE" altLang="en-US" sz="2000" i="1" dirty="0" smtClean="0">
                <a:solidFill>
                  <a:srgbClr val="000000"/>
                </a:solidFill>
              </a:rPr>
              <a:t>Irregular waves</a:t>
            </a:r>
          </a:p>
          <a:p>
            <a:pPr algn="l" eaLnBrk="1" hangingPunct="1">
              <a:buFont typeface="Arial" charset="0"/>
              <a:buChar char="•"/>
            </a:pPr>
            <a:r>
              <a:rPr lang="en-US" altLang="en-US" sz="2400" dirty="0" smtClean="0">
                <a:solidFill>
                  <a:srgbClr val="000000"/>
                </a:solidFill>
              </a:rPr>
              <a:t> Still relatively ineffective in simulating the disturbed ship waves in the far field domain</a:t>
            </a:r>
          </a:p>
          <a:p>
            <a:pPr algn="l" eaLnBrk="1" hangingPunct="1"/>
            <a:r>
              <a:rPr lang="en-US" altLang="en-US" sz="2800" dirty="0" smtClean="0">
                <a:solidFill>
                  <a:srgbClr val="000000"/>
                </a:solidFill>
              </a:rPr>
              <a:t>Nevertheless, the number of publications and submissions to workshops (e.g. Gothenburg 2010) is increasing.</a:t>
            </a:r>
            <a:endParaRPr lang="sv-SE" altLang="en-US" sz="2800" dirty="0" smtClean="0">
              <a:solidFill>
                <a:srgbClr val="000000"/>
              </a:solidFill>
            </a:endParaRPr>
          </a:p>
        </p:txBody>
      </p:sp>
    </p:spTree>
    <p:extLst>
      <p:ext uri="{BB962C8B-B14F-4D97-AF65-F5344CB8AC3E}">
        <p14:creationId xmlns:p14="http://schemas.microsoft.com/office/powerpoint/2010/main" val="584201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15888"/>
            <a:ext cx="7772400" cy="604837"/>
          </a:xfrm>
        </p:spPr>
        <p:txBody>
          <a:bodyPr/>
          <a:lstStyle/>
          <a:p>
            <a:pPr eaLnBrk="1" hangingPunct="1"/>
            <a:r>
              <a:rPr lang="en-GB" altLang="en-US" dirty="0" smtClean="0"/>
              <a:t>Recent Literature</a:t>
            </a:r>
            <a:endParaRPr lang="en-GB" altLang="ja-JP" dirty="0" smtClean="0"/>
          </a:p>
        </p:txBody>
      </p:sp>
      <p:sp>
        <p:nvSpPr>
          <p:cNvPr id="3" name="Subtitle 2"/>
          <p:cNvSpPr>
            <a:spLocks noGrp="1"/>
          </p:cNvSpPr>
          <p:nvPr>
            <p:ph type="subTitle" idx="1"/>
          </p:nvPr>
        </p:nvSpPr>
        <p:spPr>
          <a:xfrm>
            <a:off x="107950" y="620713"/>
            <a:ext cx="8928100" cy="5256212"/>
          </a:xfrm>
        </p:spPr>
        <p:txBody>
          <a:bodyPr>
            <a:normAutofit/>
          </a:bodyPr>
          <a:lstStyle/>
          <a:p>
            <a:pPr algn="l" eaLnBrk="1" hangingPunct="1"/>
            <a:r>
              <a:rPr lang="en-US" altLang="en-US" sz="2400" smtClean="0">
                <a:solidFill>
                  <a:srgbClr val="000000"/>
                </a:solidFill>
              </a:rPr>
              <a:t>Recent achievements/applications well summarized by G2010 workshop (Larsson et al. 2014): </a:t>
            </a:r>
          </a:p>
          <a:p>
            <a:pPr algn="l" eaLnBrk="1" hangingPunct="1">
              <a:buFont typeface="Arial" charset="0"/>
              <a:buChar char="•"/>
            </a:pPr>
            <a:r>
              <a:rPr lang="en-US" altLang="en-US" sz="1800" i="1" smtClean="0">
                <a:solidFill>
                  <a:srgbClr val="000000"/>
                </a:solidFill>
              </a:rPr>
              <a:t>3 hull forms, different conditions (including forward speed diffraction,</a:t>
            </a:r>
            <a:br>
              <a:rPr lang="en-US" altLang="en-US" sz="1800" i="1" smtClean="0">
                <a:solidFill>
                  <a:srgbClr val="000000"/>
                </a:solidFill>
              </a:rPr>
            </a:br>
            <a:r>
              <a:rPr lang="en-US" altLang="en-US" sz="1800" i="1" smtClean="0">
                <a:solidFill>
                  <a:srgbClr val="000000"/>
                </a:solidFill>
              </a:rPr>
              <a:t>roll decay, prediction of motion and resistance </a:t>
            </a:r>
          </a:p>
          <a:p>
            <a:pPr algn="l" eaLnBrk="1" hangingPunct="1">
              <a:buFont typeface="Arial" charset="0"/>
              <a:buChar char="•"/>
            </a:pPr>
            <a:r>
              <a:rPr lang="en-US" altLang="en-US" sz="1800" i="1" smtClean="0">
                <a:solidFill>
                  <a:srgbClr val="000000"/>
                </a:solidFill>
              </a:rPr>
              <a:t>About 20 submissions from several institutions using different codes</a:t>
            </a:r>
          </a:p>
          <a:p>
            <a:pPr algn="l" eaLnBrk="1" hangingPunct="1"/>
            <a:r>
              <a:rPr lang="sv-SE" altLang="en-US" sz="2400" smtClean="0">
                <a:solidFill>
                  <a:srgbClr val="000000"/>
                </a:solidFill>
              </a:rPr>
              <a:t>Comparison (motions, forces, wave field and</a:t>
            </a:r>
            <a:br>
              <a:rPr lang="sv-SE" altLang="en-US" sz="2400" smtClean="0">
                <a:solidFill>
                  <a:srgbClr val="000000"/>
                </a:solidFill>
              </a:rPr>
            </a:br>
            <a:r>
              <a:rPr lang="sv-SE" altLang="en-US" sz="2400" smtClean="0">
                <a:solidFill>
                  <a:srgbClr val="000000"/>
                </a:solidFill>
              </a:rPr>
              <a:t>nominal wake) general satisfacory agremeent:</a:t>
            </a:r>
          </a:p>
          <a:p>
            <a:pPr algn="l" eaLnBrk="1" hangingPunct="1">
              <a:buFont typeface="Arial" charset="0"/>
              <a:buChar char="•"/>
            </a:pPr>
            <a:r>
              <a:rPr lang="sv-SE" altLang="en-US" sz="1800" i="1" smtClean="0">
                <a:solidFill>
                  <a:srgbClr val="000000"/>
                </a:solidFill>
              </a:rPr>
              <a:t>Prediction of motion within 10%</a:t>
            </a:r>
          </a:p>
          <a:p>
            <a:pPr algn="l" eaLnBrk="1" hangingPunct="1">
              <a:buFont typeface="Arial" charset="0"/>
              <a:buChar char="•"/>
            </a:pPr>
            <a:r>
              <a:rPr lang="sv-SE" altLang="en-US" sz="1800" i="1" smtClean="0">
                <a:solidFill>
                  <a:srgbClr val="000000"/>
                </a:solidFill>
              </a:rPr>
              <a:t>Larger errors (even more than 20%) for added resistance</a:t>
            </a:r>
          </a:p>
          <a:p>
            <a:pPr algn="l" eaLnBrk="1" hangingPunct="1">
              <a:buFont typeface="Arial" charset="0"/>
              <a:buChar char="•"/>
            </a:pPr>
            <a:r>
              <a:rPr lang="sv-SE" altLang="en-US" sz="1800" i="1" smtClean="0">
                <a:solidFill>
                  <a:srgbClr val="000000"/>
                </a:solidFill>
              </a:rPr>
              <a:t>Lack in EFD UA estimation and facility bias</a:t>
            </a:r>
          </a:p>
          <a:p>
            <a:pPr algn="l" eaLnBrk="1" hangingPunct="1"/>
            <a:r>
              <a:rPr lang="sv-SE" altLang="en-US" sz="2400" smtClean="0">
                <a:solidFill>
                  <a:srgbClr val="000000"/>
                </a:solidFill>
              </a:rPr>
              <a:t>Example: Carrica et al. (2011)</a:t>
            </a:r>
          </a:p>
          <a:p>
            <a:pPr algn="l" eaLnBrk="1" hangingPunct="1">
              <a:buFont typeface="Arial" charset="0"/>
              <a:buChar char="•"/>
            </a:pPr>
            <a:r>
              <a:rPr lang="sv-SE" altLang="en-US" sz="1800" i="1" smtClean="0">
                <a:solidFill>
                  <a:srgbClr val="000000"/>
                </a:solidFill>
              </a:rPr>
              <a:t>KCS in head waves, self propelled, free sink and trim </a:t>
            </a:r>
          </a:p>
          <a:p>
            <a:pPr algn="l" eaLnBrk="1" hangingPunct="1">
              <a:buFont typeface="Arial" charset="0"/>
              <a:buChar char="•"/>
            </a:pPr>
            <a:r>
              <a:rPr lang="en-US" altLang="en-US" sz="1800" i="1" smtClean="0">
                <a:solidFill>
                  <a:srgbClr val="000000"/>
                </a:solidFill>
              </a:rPr>
              <a:t>Conclusions: good agreement for motions and 0</a:t>
            </a:r>
            <a:r>
              <a:rPr lang="en-US" altLang="en-US" sz="1800" i="1" baseline="30000" smtClean="0">
                <a:solidFill>
                  <a:srgbClr val="000000"/>
                </a:solidFill>
              </a:rPr>
              <a:t>th</a:t>
            </a:r>
            <a:r>
              <a:rPr lang="en-US" altLang="en-US" sz="1800" i="1" smtClean="0">
                <a:solidFill>
                  <a:srgbClr val="000000"/>
                </a:solidFill>
              </a:rPr>
              <a:t/>
            </a:r>
            <a:br>
              <a:rPr lang="en-US" altLang="en-US" sz="1800" i="1" smtClean="0">
                <a:solidFill>
                  <a:srgbClr val="000000"/>
                </a:solidFill>
              </a:rPr>
            </a:br>
            <a:r>
              <a:rPr lang="en-US" altLang="en-US" sz="1800" i="1" smtClean="0">
                <a:solidFill>
                  <a:srgbClr val="000000"/>
                </a:solidFill>
              </a:rPr>
              <a:t>harmonic of forces, high discrepancy amplitude and</a:t>
            </a:r>
            <a:br>
              <a:rPr lang="en-US" altLang="en-US" sz="1800" i="1" smtClean="0">
                <a:solidFill>
                  <a:srgbClr val="000000"/>
                </a:solidFill>
              </a:rPr>
            </a:br>
            <a:r>
              <a:rPr lang="en-US" altLang="en-US" sz="1800" i="1" smtClean="0">
                <a:solidFill>
                  <a:srgbClr val="000000"/>
                </a:solidFill>
              </a:rPr>
              <a:t>1</a:t>
            </a:r>
            <a:r>
              <a:rPr lang="en-US" altLang="en-US" sz="1800" i="1" baseline="30000" smtClean="0">
                <a:solidFill>
                  <a:srgbClr val="000000"/>
                </a:solidFill>
              </a:rPr>
              <a:t>st</a:t>
            </a:r>
            <a:r>
              <a:rPr lang="en-US" altLang="en-US" sz="1800" i="1" smtClean="0">
                <a:solidFill>
                  <a:srgbClr val="000000"/>
                </a:solidFill>
              </a:rPr>
              <a:t> harmonic amplitude and phase of the resistance forces</a:t>
            </a:r>
            <a:endParaRPr lang="sv-SE" altLang="en-US" sz="1800" i="1" smtClean="0">
              <a:solidFill>
                <a:srgbClr val="000000"/>
              </a:solidFill>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2103438"/>
            <a:ext cx="27463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CasellaDiTesto 8"/>
          <p:cNvSpPr txBox="1">
            <a:spLocks noChangeArrowheads="1"/>
          </p:cNvSpPr>
          <p:nvPr/>
        </p:nvSpPr>
        <p:spPr bwMode="auto">
          <a:xfrm>
            <a:off x="7078663" y="1871663"/>
            <a:ext cx="1660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GB" altLang="ja-JP" sz="1100" b="1" smtClean="0">
                <a:solidFill>
                  <a:srgbClr val="FF0000"/>
                </a:solidFill>
              </a:rPr>
              <a:t>Carrica et al. (2011)</a:t>
            </a:r>
          </a:p>
        </p:txBody>
      </p:sp>
      <p:sp>
        <p:nvSpPr>
          <p:cNvPr id="7" name="Filmato 6">
            <a:hlinkClick r:id="rId3" highlightClick="1"/>
          </p:cNvPr>
          <p:cNvSpPr/>
          <p:nvPr/>
        </p:nvSpPr>
        <p:spPr>
          <a:xfrm>
            <a:off x="8739188" y="1765300"/>
            <a:ext cx="325437" cy="334963"/>
          </a:xfrm>
          <a:prstGeom prst="actionButtonMovie">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it-IT" altLang="ja-JP" smtClean="0">
              <a:solidFill>
                <a:srgbClr val="000000"/>
              </a:solidFill>
            </a:endParaRPr>
          </a:p>
        </p:txBody>
      </p:sp>
    </p:spTree>
    <p:extLst>
      <p:ext uri="{BB962C8B-B14F-4D97-AF65-F5344CB8AC3E}">
        <p14:creationId xmlns:p14="http://schemas.microsoft.com/office/powerpoint/2010/main" val="3457920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115888"/>
            <a:ext cx="7772400" cy="604837"/>
          </a:xfrm>
        </p:spPr>
        <p:txBody>
          <a:bodyPr/>
          <a:lstStyle/>
          <a:p>
            <a:pPr eaLnBrk="1" hangingPunct="1"/>
            <a:r>
              <a:rPr lang="en-GB" altLang="en-US" dirty="0" smtClean="0"/>
              <a:t>Benchmark and V&amp;V</a:t>
            </a:r>
            <a:endParaRPr lang="en-GB" altLang="ja-JP" dirty="0" smtClean="0"/>
          </a:p>
        </p:txBody>
      </p:sp>
      <p:sp>
        <p:nvSpPr>
          <p:cNvPr id="3" name="Subtitle 2"/>
          <p:cNvSpPr>
            <a:spLocks noGrp="1"/>
          </p:cNvSpPr>
          <p:nvPr>
            <p:ph type="subTitle" idx="1"/>
          </p:nvPr>
        </p:nvSpPr>
        <p:spPr>
          <a:xfrm>
            <a:off x="107950" y="1052513"/>
            <a:ext cx="8928100" cy="4464050"/>
          </a:xfrm>
        </p:spPr>
        <p:txBody>
          <a:bodyPr rtlCol="0">
            <a:normAutofit/>
          </a:bodyPr>
          <a:lstStyle/>
          <a:p>
            <a:pPr algn="l" eaLnBrk="1" hangingPunct="1">
              <a:defRPr/>
            </a:pPr>
            <a:r>
              <a:rPr lang="en-US" altLang="en-US" sz="2400" dirty="0" smtClean="0">
                <a:solidFill>
                  <a:prstClr val="black"/>
                </a:solidFill>
              </a:rPr>
              <a:t>As already concluded by previous ITCC </a:t>
            </a:r>
            <a:r>
              <a:rPr lang="en-US" altLang="en-US" sz="2400" dirty="0" err="1" smtClean="0">
                <a:solidFill>
                  <a:prstClr val="black"/>
                </a:solidFill>
              </a:rPr>
              <a:t>SCoCFD</a:t>
            </a:r>
            <a:r>
              <a:rPr lang="en-US" altLang="en-US" sz="2400" dirty="0" smtClean="0">
                <a:solidFill>
                  <a:prstClr val="black"/>
                </a:solidFill>
              </a:rPr>
              <a:t>, validation data (including motion, forces and flow field) are still scarce, efforts:</a:t>
            </a:r>
          </a:p>
          <a:p>
            <a:pPr marL="342900" indent="-342900" algn="l" eaLnBrk="1" hangingPunct="1">
              <a:buFont typeface="Arial" charset="0"/>
              <a:buChar char="•"/>
              <a:defRPr/>
            </a:pPr>
            <a:r>
              <a:rPr lang="en-US" altLang="en-US" sz="2000" i="1" dirty="0" smtClean="0">
                <a:solidFill>
                  <a:prstClr val="black"/>
                </a:solidFill>
              </a:rPr>
              <a:t>EFD data from G2010 (issues with UA and facility bias) (Larsson (2014))</a:t>
            </a:r>
          </a:p>
          <a:p>
            <a:pPr marL="342900" indent="-342900" algn="l" eaLnBrk="1" hangingPunct="1">
              <a:buFont typeface="Arial" charset="0"/>
              <a:buChar char="•"/>
              <a:defRPr/>
            </a:pPr>
            <a:r>
              <a:rPr lang="en-US" altLang="en-US" sz="2000" i="1" dirty="0" smtClean="0">
                <a:solidFill>
                  <a:prstClr val="black"/>
                </a:solidFill>
              </a:rPr>
              <a:t>Delft catamaran (motions, resistance; TTT, regular and irregular waves)</a:t>
            </a:r>
            <a:br>
              <a:rPr lang="en-US" altLang="en-US" sz="2000" i="1" dirty="0" smtClean="0">
                <a:solidFill>
                  <a:prstClr val="black"/>
                </a:solidFill>
              </a:rPr>
            </a:br>
            <a:r>
              <a:rPr lang="en-US" altLang="en-US" sz="2000" i="1" dirty="0" smtClean="0">
                <a:solidFill>
                  <a:prstClr val="black"/>
                </a:solidFill>
              </a:rPr>
              <a:t>(</a:t>
            </a:r>
            <a:r>
              <a:rPr lang="en-US" altLang="en-US" sz="2000" i="1" dirty="0" err="1" smtClean="0">
                <a:solidFill>
                  <a:prstClr val="black"/>
                </a:solidFill>
              </a:rPr>
              <a:t>Broglia</a:t>
            </a:r>
            <a:r>
              <a:rPr lang="en-US" altLang="en-US" sz="2000" i="1" dirty="0" smtClean="0">
                <a:solidFill>
                  <a:prstClr val="black"/>
                </a:solidFill>
              </a:rPr>
              <a:t> et al. (2011), </a:t>
            </a:r>
            <a:r>
              <a:rPr lang="en-US" altLang="en-US" sz="2000" i="1" dirty="0" err="1" smtClean="0">
                <a:solidFill>
                  <a:prstClr val="black"/>
                </a:solidFill>
              </a:rPr>
              <a:t>Bouscasse</a:t>
            </a:r>
            <a:r>
              <a:rPr lang="en-US" altLang="en-US" sz="2000" i="1" dirty="0" smtClean="0">
                <a:solidFill>
                  <a:prstClr val="black"/>
                </a:solidFill>
              </a:rPr>
              <a:t> et al. (2013))</a:t>
            </a:r>
          </a:p>
          <a:p>
            <a:pPr marL="342900" indent="-342900" algn="l" eaLnBrk="1" hangingPunct="1">
              <a:buFont typeface="Arial" charset="0"/>
              <a:buChar char="•"/>
              <a:defRPr/>
            </a:pPr>
            <a:r>
              <a:rPr lang="en-US" altLang="en-US" sz="2000" i="1" dirty="0" smtClean="0">
                <a:solidFill>
                  <a:prstClr val="black"/>
                </a:solidFill>
              </a:rPr>
              <a:t>AVT-NATO </a:t>
            </a:r>
            <a:r>
              <a:rPr lang="en-US" altLang="en-US" sz="2000" i="1" dirty="0">
                <a:solidFill>
                  <a:prstClr val="black"/>
                </a:solidFill>
              </a:rPr>
              <a:t>216 group, </a:t>
            </a:r>
            <a:r>
              <a:rPr lang="en-US" altLang="en-US" sz="2000" i="1" dirty="0" smtClean="0">
                <a:solidFill>
                  <a:prstClr val="black"/>
                </a:solidFill>
              </a:rPr>
              <a:t>which includes topics on  </a:t>
            </a:r>
            <a:r>
              <a:rPr lang="en-US" altLang="en-US" sz="2000" i="1" dirty="0">
                <a:solidFill>
                  <a:prstClr val="black"/>
                </a:solidFill>
              </a:rPr>
              <a:t>maneuvering in </a:t>
            </a:r>
            <a:r>
              <a:rPr lang="en-US" altLang="en-US" sz="2000" i="1" dirty="0" smtClean="0">
                <a:solidFill>
                  <a:prstClr val="black"/>
                </a:solidFill>
              </a:rPr>
              <a:t>waves</a:t>
            </a:r>
          </a:p>
          <a:p>
            <a:pPr marL="342900" indent="-342900" algn="l" eaLnBrk="1" hangingPunct="1">
              <a:buFont typeface="Arial" charset="0"/>
              <a:buChar char="•"/>
              <a:defRPr/>
            </a:pPr>
            <a:r>
              <a:rPr lang="en-US" altLang="en-US" sz="2000" i="1" dirty="0" smtClean="0">
                <a:solidFill>
                  <a:prstClr val="black"/>
                </a:solidFill>
              </a:rPr>
              <a:t>CRS group organized a workshop on </a:t>
            </a:r>
            <a:r>
              <a:rPr lang="en-US" altLang="en-US" sz="2000" i="1" dirty="0" err="1" smtClean="0">
                <a:solidFill>
                  <a:prstClr val="black"/>
                </a:solidFill>
              </a:rPr>
              <a:t>seakeeping</a:t>
            </a:r>
            <a:r>
              <a:rPr lang="en-US" altLang="en-US" sz="2000" i="1" dirty="0" smtClean="0">
                <a:solidFill>
                  <a:prstClr val="black"/>
                </a:solidFill>
              </a:rPr>
              <a:t> predictions for a number of</a:t>
            </a:r>
            <a:br>
              <a:rPr lang="en-US" altLang="en-US" sz="2000" i="1" dirty="0" smtClean="0">
                <a:solidFill>
                  <a:prstClr val="black"/>
                </a:solidFill>
              </a:rPr>
            </a:br>
            <a:r>
              <a:rPr lang="en-US" altLang="en-US" sz="2000" i="1" dirty="0" smtClean="0">
                <a:solidFill>
                  <a:prstClr val="black"/>
                </a:solidFill>
              </a:rPr>
              <a:t>ships, experimental data includes motion and loads for several conditions</a:t>
            </a:r>
            <a:br>
              <a:rPr lang="en-US" altLang="en-US" sz="2000" i="1" dirty="0" smtClean="0">
                <a:solidFill>
                  <a:prstClr val="black"/>
                </a:solidFill>
              </a:rPr>
            </a:br>
            <a:r>
              <a:rPr lang="en-US" altLang="en-US" sz="2000" i="1" dirty="0" smtClean="0">
                <a:solidFill>
                  <a:prstClr val="black"/>
                </a:solidFill>
              </a:rPr>
              <a:t>(wave length/amplitude, forward speed and wave direction) for two vessels</a:t>
            </a:r>
          </a:p>
          <a:p>
            <a:pPr algn="l" eaLnBrk="1" hangingPunct="1">
              <a:defRPr/>
            </a:pPr>
            <a:r>
              <a:rPr lang="en-US" altLang="en-US" sz="2400" dirty="0">
                <a:solidFill>
                  <a:prstClr val="black"/>
                </a:solidFill>
              </a:rPr>
              <a:t>V&amp;V is usually performed considering global quantities (first harmonic amplitudes and phases of motions and </a:t>
            </a:r>
            <a:r>
              <a:rPr lang="en-US" altLang="en-US" sz="2400" dirty="0" smtClean="0">
                <a:solidFill>
                  <a:prstClr val="black"/>
                </a:solidFill>
              </a:rPr>
              <a:t>forces, see </a:t>
            </a:r>
            <a:r>
              <a:rPr lang="en-US" altLang="en-US" sz="2400" dirty="0">
                <a:solidFill>
                  <a:prstClr val="black"/>
                </a:solidFill>
              </a:rPr>
              <a:t>for example Larsson et al. 2014, </a:t>
            </a:r>
            <a:r>
              <a:rPr lang="en-US" altLang="en-US" sz="2400" dirty="0" err="1">
                <a:solidFill>
                  <a:prstClr val="black"/>
                </a:solidFill>
              </a:rPr>
              <a:t>Carrica</a:t>
            </a:r>
            <a:r>
              <a:rPr lang="en-US" altLang="en-US" sz="2400" dirty="0">
                <a:solidFill>
                  <a:prstClr val="black"/>
                </a:solidFill>
              </a:rPr>
              <a:t> et al. 2011).</a:t>
            </a:r>
          </a:p>
        </p:txBody>
      </p:sp>
    </p:spTree>
    <p:extLst>
      <p:ext uri="{BB962C8B-B14F-4D97-AF65-F5344CB8AC3E}">
        <p14:creationId xmlns:p14="http://schemas.microsoft.com/office/powerpoint/2010/main" val="1167839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685800" y="115888"/>
            <a:ext cx="7772400" cy="604837"/>
          </a:xfrm>
        </p:spPr>
        <p:txBody>
          <a:bodyPr/>
          <a:lstStyle/>
          <a:p>
            <a:pPr eaLnBrk="1" hangingPunct="1"/>
            <a:r>
              <a:rPr lang="en-GB" altLang="en-US" dirty="0" smtClean="0"/>
              <a:t>7.5 </a:t>
            </a:r>
            <a:r>
              <a:rPr lang="en-GB" altLang="en-US" dirty="0" err="1" smtClean="0"/>
              <a:t>Manoeuvering</a:t>
            </a:r>
            <a:endParaRPr lang="en-GB" altLang="ja-JP" dirty="0" smtClean="0"/>
          </a:p>
        </p:txBody>
      </p:sp>
      <p:sp>
        <p:nvSpPr>
          <p:cNvPr id="6147" name="Subtitle 2"/>
          <p:cNvSpPr>
            <a:spLocks noGrp="1"/>
          </p:cNvSpPr>
          <p:nvPr>
            <p:ph type="subTitle" idx="1"/>
          </p:nvPr>
        </p:nvSpPr>
        <p:spPr>
          <a:xfrm>
            <a:off x="107950" y="692150"/>
            <a:ext cx="8928100" cy="5329238"/>
          </a:xfrm>
        </p:spPr>
        <p:txBody>
          <a:bodyPr/>
          <a:lstStyle/>
          <a:p>
            <a:pPr marL="182563" indent="-182563" algn="l" eaLnBrk="1" hangingPunct="1">
              <a:buFont typeface="Arial" charset="0"/>
              <a:buChar char="•"/>
            </a:pPr>
            <a:r>
              <a:rPr lang="en-US" altLang="en-US" sz="2400" dirty="0">
                <a:solidFill>
                  <a:srgbClr val="000000"/>
                </a:solidFill>
              </a:rPr>
              <a:t>U</a:t>
            </a:r>
            <a:r>
              <a:rPr lang="en-US" altLang="en-US" sz="2400" dirty="0" smtClean="0">
                <a:solidFill>
                  <a:srgbClr val="000000"/>
                </a:solidFill>
              </a:rPr>
              <a:t>se of CFD tools for maneuvering simulation has become common</a:t>
            </a:r>
          </a:p>
          <a:p>
            <a:pPr marL="182563" indent="-182563" algn="l" eaLnBrk="1" hangingPunct="1">
              <a:buFont typeface="Arial" charset="0"/>
              <a:buChar char="•"/>
            </a:pPr>
            <a:r>
              <a:rPr lang="en-US" altLang="en-US" sz="2400" dirty="0" smtClean="0">
                <a:solidFill>
                  <a:srgbClr val="000000"/>
                </a:solidFill>
              </a:rPr>
              <a:t>The level of geometrical details (movable appendages, propeller) and the inclusion of other important aspects considered </a:t>
            </a:r>
            <a:r>
              <a:rPr lang="en-US" altLang="en-US" sz="2400" dirty="0">
                <a:solidFill>
                  <a:srgbClr val="000000"/>
                </a:solidFill>
              </a:rPr>
              <a:t>(</a:t>
            </a:r>
            <a:r>
              <a:rPr lang="en-US" altLang="en-US" sz="2400" dirty="0" smtClean="0">
                <a:solidFill>
                  <a:srgbClr val="000000"/>
                </a:solidFill>
              </a:rPr>
              <a:t>controllers, influence of air, breaking wave, air entrapment) has increased.</a:t>
            </a:r>
          </a:p>
          <a:p>
            <a:pPr marL="182563" indent="-182563" algn="l" eaLnBrk="1" hangingPunct="1">
              <a:buFont typeface="Arial" charset="0"/>
              <a:buChar char="•"/>
            </a:pPr>
            <a:r>
              <a:rPr lang="en-US" altLang="en-US" sz="2400" dirty="0" smtClean="0">
                <a:solidFill>
                  <a:srgbClr val="000000"/>
                </a:solidFill>
              </a:rPr>
              <a:t>Still challenging due to CPU time requirements and numerical difficulties related to complex flow field phenomena (separation, air entrapment, propeller models, full scale Reynolds number)</a:t>
            </a:r>
          </a:p>
          <a:p>
            <a:pPr marL="182563" indent="-182563" algn="l" eaLnBrk="1" hangingPunct="1">
              <a:buFont typeface="Arial" charset="0"/>
              <a:buChar char="•"/>
            </a:pPr>
            <a:r>
              <a:rPr lang="en-US" altLang="en-US" sz="2400" dirty="0" smtClean="0">
                <a:solidFill>
                  <a:srgbClr val="000000"/>
                </a:solidFill>
              </a:rPr>
              <a:t>Applications:</a:t>
            </a:r>
          </a:p>
          <a:p>
            <a:pPr marL="800100" lvl="1" indent="-342900" algn="l" eaLnBrk="1" hangingPunct="1">
              <a:buFont typeface="Wingdings" pitchFamily="2" charset="2"/>
              <a:buChar char="ü"/>
            </a:pPr>
            <a:r>
              <a:rPr lang="en-US" altLang="en-US" sz="2000" i="1" dirty="0" smtClean="0">
                <a:solidFill>
                  <a:srgbClr val="000000"/>
                </a:solidFill>
              </a:rPr>
              <a:t>Prescribed manoeuvers: estimation of derivatives for SB model</a:t>
            </a:r>
          </a:p>
          <a:p>
            <a:pPr marL="800100" lvl="1" indent="-342900" algn="l" eaLnBrk="1" hangingPunct="1">
              <a:buFont typeface="Wingdings" pitchFamily="2" charset="2"/>
              <a:buChar char="ü"/>
            </a:pPr>
            <a:r>
              <a:rPr lang="en-US" altLang="en-US" sz="2000" i="1" dirty="0" smtClean="0">
                <a:solidFill>
                  <a:srgbClr val="000000"/>
                </a:solidFill>
              </a:rPr>
              <a:t>Free running manoeuver, including m</a:t>
            </a:r>
            <a:r>
              <a:rPr lang="sv-SE" altLang="en-US" sz="2000" i="1" dirty="0" smtClean="0">
                <a:solidFill>
                  <a:srgbClr val="000000"/>
                </a:solidFill>
              </a:rPr>
              <a:t>anoeuvering in waves</a:t>
            </a:r>
          </a:p>
          <a:p>
            <a:pPr marL="182563" indent="-182563" algn="l" eaLnBrk="1" hangingPunct="1">
              <a:buFont typeface="Arial" charset="0"/>
              <a:buChar char="•"/>
            </a:pPr>
            <a:r>
              <a:rPr lang="en-US" altLang="en-US" sz="2400" dirty="0" smtClean="0">
                <a:solidFill>
                  <a:srgbClr val="000000"/>
                </a:solidFill>
              </a:rPr>
              <a:t>Recent reviews: SIMMAN 2008 (Stern et al. 2011), G2010 (Larsson et al. 2014) and 29</a:t>
            </a:r>
            <a:r>
              <a:rPr lang="en-US" altLang="en-US" sz="2400" baseline="30000" dirty="0" smtClean="0">
                <a:solidFill>
                  <a:srgbClr val="000000"/>
                </a:solidFill>
              </a:rPr>
              <a:t>th</a:t>
            </a:r>
            <a:r>
              <a:rPr lang="en-US" altLang="en-US" sz="2400" dirty="0" smtClean="0">
                <a:solidFill>
                  <a:srgbClr val="000000"/>
                </a:solidFill>
              </a:rPr>
              <a:t> ONR 2012 (Stern et al. 2012)</a:t>
            </a:r>
          </a:p>
          <a:p>
            <a:pPr marL="800100" lvl="1" indent="-342900" algn="l" eaLnBrk="1" hangingPunct="1">
              <a:buFont typeface="Wingdings" pitchFamily="2" charset="2"/>
              <a:buChar char="ü"/>
            </a:pPr>
            <a:endParaRPr lang="en-US" altLang="en-US" sz="2000" i="1" dirty="0" smtClean="0">
              <a:solidFill>
                <a:srgbClr val="000000"/>
              </a:solidFill>
            </a:endParaRPr>
          </a:p>
        </p:txBody>
      </p:sp>
    </p:spTree>
    <p:extLst>
      <p:ext uri="{BB962C8B-B14F-4D97-AF65-F5344CB8AC3E}">
        <p14:creationId xmlns:p14="http://schemas.microsoft.com/office/powerpoint/2010/main" val="2034575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1"/>
          </p:nvPr>
        </p:nvSpPr>
        <p:spPr>
          <a:xfrm>
            <a:off x="107950" y="764704"/>
            <a:ext cx="8928100" cy="5184775"/>
          </a:xfrm>
        </p:spPr>
        <p:txBody>
          <a:bodyPr/>
          <a:lstStyle/>
          <a:p>
            <a:pPr marL="182563" indent="-182563" algn="l" eaLnBrk="1" hangingPunct="1">
              <a:buFont typeface="Arial" charset="0"/>
              <a:buChar char="•"/>
            </a:pPr>
            <a:r>
              <a:rPr lang="en-US" altLang="en-US" sz="2400" dirty="0" smtClean="0">
                <a:solidFill>
                  <a:srgbClr val="000000"/>
                </a:solidFill>
              </a:rPr>
              <a:t>Prescribed manoeuvers</a:t>
            </a:r>
          </a:p>
          <a:p>
            <a:pPr marL="361950" lvl="1" indent="-180975" algn="l" eaLnBrk="1" hangingPunct="1">
              <a:buFont typeface="Arial" charset="0"/>
              <a:buChar char="•"/>
            </a:pPr>
            <a:r>
              <a:rPr lang="en-US" altLang="en-US" sz="2000" dirty="0" smtClean="0">
                <a:solidFill>
                  <a:srgbClr val="000000"/>
                </a:solidFill>
              </a:rPr>
              <a:t>Toxopeus et al. (2013), KVLCC2 in steady drift/turn (AVT-161 activity), with comparison between different institutes and several codes:</a:t>
            </a:r>
          </a:p>
          <a:p>
            <a:pPr marL="542925" lvl="2" indent="-180975" algn="l" eaLnBrk="1" hangingPunct="1">
              <a:buFont typeface="Arial" charset="0"/>
              <a:buChar char="•"/>
            </a:pPr>
            <a:r>
              <a:rPr lang="en-US" altLang="en-US" sz="1600" i="1" dirty="0" smtClean="0">
                <a:solidFill>
                  <a:srgbClr val="000000"/>
                </a:solidFill>
              </a:rPr>
              <a:t>Fine grids for low uncertainty: use of wall functions, AMR (</a:t>
            </a:r>
            <a:r>
              <a:rPr lang="en-US" altLang="en-US" sz="1600" i="1" dirty="0" err="1" smtClean="0">
                <a:solidFill>
                  <a:srgbClr val="000000"/>
                </a:solidFill>
              </a:rPr>
              <a:t>Visonneau</a:t>
            </a:r>
            <a:r>
              <a:rPr lang="en-US" altLang="en-US" sz="1600" i="1" dirty="0" smtClean="0">
                <a:solidFill>
                  <a:srgbClr val="000000"/>
                </a:solidFill>
              </a:rPr>
              <a:t> 2014)</a:t>
            </a:r>
          </a:p>
          <a:p>
            <a:pPr marL="542925" lvl="2" indent="-180975" algn="l" eaLnBrk="1" hangingPunct="1">
              <a:buFont typeface="Arial" charset="0"/>
              <a:buChar char="•"/>
            </a:pPr>
            <a:r>
              <a:rPr lang="en-US" altLang="en-US" sz="1600" i="1" dirty="0" smtClean="0">
                <a:solidFill>
                  <a:srgbClr val="000000"/>
                </a:solidFill>
              </a:rPr>
              <a:t>Turbulence model </a:t>
            </a:r>
            <a:r>
              <a:rPr lang="en-US" altLang="en-US" sz="1600" i="1" smtClean="0">
                <a:solidFill>
                  <a:srgbClr val="000000"/>
                </a:solidFill>
              </a:rPr>
              <a:t>important role</a:t>
            </a:r>
            <a:r>
              <a:rPr lang="en-US" altLang="en-US" sz="1600" i="1" dirty="0" smtClean="0">
                <a:solidFill>
                  <a:srgbClr val="000000"/>
                </a:solidFill>
              </a:rPr>
              <a:t>, advanced </a:t>
            </a:r>
            <a:r>
              <a:rPr lang="en-US" altLang="en-US" sz="1600" i="1" dirty="0" err="1" smtClean="0">
                <a:solidFill>
                  <a:srgbClr val="000000"/>
                </a:solidFill>
              </a:rPr>
              <a:t>t.m</a:t>
            </a:r>
            <a:r>
              <a:rPr lang="en-US" altLang="en-US" sz="1600" i="1" dirty="0" smtClean="0">
                <a:solidFill>
                  <a:srgbClr val="000000"/>
                </a:solidFill>
              </a:rPr>
              <a:t>. (EASM or ARS-DES) provide better results</a:t>
            </a:r>
          </a:p>
          <a:p>
            <a:pPr marL="542925" lvl="2" indent="-180975" algn="l" eaLnBrk="1" hangingPunct="1">
              <a:buFont typeface="Arial" charset="0"/>
              <a:buChar char="•"/>
            </a:pPr>
            <a:r>
              <a:rPr lang="en-US" altLang="en-US" sz="1600" i="1" dirty="0" smtClean="0">
                <a:solidFill>
                  <a:srgbClr val="000000"/>
                </a:solidFill>
              </a:rPr>
              <a:t>Better agreement and low uncertainty for steady drift deep water, larger errors/uncertainty for shallow water and non zero drift/turn</a:t>
            </a:r>
          </a:p>
          <a:p>
            <a:pPr marL="361950" lvl="1" indent="-180975" algn="l" eaLnBrk="1" hangingPunct="1">
              <a:buFont typeface="Arial" charset="0"/>
              <a:buChar char="•"/>
            </a:pPr>
            <a:r>
              <a:rPr lang="en-US" altLang="en-US" sz="2000" dirty="0" smtClean="0">
                <a:solidFill>
                  <a:srgbClr val="000000"/>
                </a:solidFill>
              </a:rPr>
              <a:t>Xing et al. (2012), KVLCC2 steady large drift angle:</a:t>
            </a:r>
          </a:p>
          <a:p>
            <a:pPr marL="542925" lvl="2" indent="-180975" algn="l" eaLnBrk="1" hangingPunct="1">
              <a:buFont typeface="Arial" charset="0"/>
              <a:buChar char="•"/>
            </a:pPr>
            <a:r>
              <a:rPr lang="en-US" altLang="en-US" sz="1600" i="1" dirty="0" smtClean="0">
                <a:solidFill>
                  <a:srgbClr val="000000"/>
                </a:solidFill>
              </a:rPr>
              <a:t>Prediction of onset and progression of</a:t>
            </a:r>
            <a:br>
              <a:rPr lang="en-US" altLang="en-US" sz="1600" i="1" dirty="0" smtClean="0">
                <a:solidFill>
                  <a:srgbClr val="000000"/>
                </a:solidFill>
              </a:rPr>
            </a:br>
            <a:r>
              <a:rPr lang="en-US" altLang="en-US" sz="1600" i="1" dirty="0" smtClean="0">
                <a:solidFill>
                  <a:srgbClr val="000000"/>
                </a:solidFill>
              </a:rPr>
              <a:t>large vortical structures</a:t>
            </a:r>
          </a:p>
          <a:p>
            <a:pPr marL="542925" lvl="2" indent="-180975" algn="l" eaLnBrk="1" hangingPunct="1">
              <a:buFont typeface="Arial" charset="0"/>
              <a:buChar char="•"/>
            </a:pPr>
            <a:r>
              <a:rPr lang="en-US" altLang="en-US" sz="1600" i="1" dirty="0" smtClean="0">
                <a:solidFill>
                  <a:srgbClr val="000000"/>
                </a:solidFill>
              </a:rPr>
              <a:t>Use of very refined grids</a:t>
            </a:r>
          </a:p>
          <a:p>
            <a:pPr marL="542925" lvl="2" indent="-180975" algn="l" eaLnBrk="1" hangingPunct="1">
              <a:buFont typeface="Arial" charset="0"/>
              <a:buChar char="•"/>
            </a:pPr>
            <a:r>
              <a:rPr lang="en-US" altLang="en-US" sz="1600" i="1" dirty="0" smtClean="0">
                <a:solidFill>
                  <a:srgbClr val="000000"/>
                </a:solidFill>
              </a:rPr>
              <a:t>Use of sophisticated </a:t>
            </a:r>
            <a:r>
              <a:rPr lang="en-US" altLang="en-US" sz="1600" i="1" dirty="0" err="1" smtClean="0">
                <a:solidFill>
                  <a:srgbClr val="000000"/>
                </a:solidFill>
              </a:rPr>
              <a:t>t.m</a:t>
            </a:r>
            <a:r>
              <a:rPr lang="en-US" altLang="en-US" sz="1600" i="1" dirty="0" smtClean="0">
                <a:solidFill>
                  <a:srgbClr val="000000"/>
                </a:solidFill>
              </a:rPr>
              <a:t>. (ARS-DES)</a:t>
            </a:r>
          </a:p>
          <a:p>
            <a:pPr marL="361950" lvl="1" indent="-180975" algn="l" eaLnBrk="1" hangingPunct="1">
              <a:buFont typeface="Arial" charset="0"/>
              <a:buChar char="•"/>
            </a:pPr>
            <a:r>
              <a:rPr lang="en-US" altLang="en-US" sz="2000" dirty="0" smtClean="0">
                <a:solidFill>
                  <a:srgbClr val="000000"/>
                </a:solidFill>
              </a:rPr>
              <a:t>Prescribed dynamic manoeuvers</a:t>
            </a:r>
            <a:br>
              <a:rPr lang="en-US" altLang="en-US" sz="2000" dirty="0" smtClean="0">
                <a:solidFill>
                  <a:srgbClr val="000000"/>
                </a:solidFill>
              </a:rPr>
            </a:br>
            <a:r>
              <a:rPr lang="en-US" altLang="en-US" sz="2000" dirty="0" smtClean="0">
                <a:solidFill>
                  <a:srgbClr val="000000"/>
                </a:solidFill>
              </a:rPr>
              <a:t>using virtual PMM</a:t>
            </a:r>
          </a:p>
          <a:p>
            <a:pPr marL="542925" lvl="2" indent="-180975" algn="l" eaLnBrk="1" hangingPunct="1">
              <a:buFont typeface="Arial" charset="0"/>
              <a:buChar char="•"/>
            </a:pPr>
            <a:r>
              <a:rPr lang="en-US" altLang="en-US" sz="1600" i="1" dirty="0" smtClean="0">
                <a:solidFill>
                  <a:srgbClr val="000000"/>
                </a:solidFill>
              </a:rPr>
              <a:t>E.g. Sakamoto et al. (2012), Mousaviraad (2012),</a:t>
            </a:r>
            <a:br>
              <a:rPr lang="en-US" altLang="en-US" sz="1600" i="1" dirty="0" smtClean="0">
                <a:solidFill>
                  <a:srgbClr val="000000"/>
                </a:solidFill>
              </a:rPr>
            </a:br>
            <a:r>
              <a:rPr lang="en-US" altLang="en-US" sz="1600" i="1" dirty="0" smtClean="0">
                <a:solidFill>
                  <a:srgbClr val="000000"/>
                </a:solidFill>
              </a:rPr>
              <a:t>Di </a:t>
            </a:r>
            <a:r>
              <a:rPr lang="en-US" altLang="en-US" sz="1600" i="1" dirty="0" err="1" smtClean="0">
                <a:solidFill>
                  <a:srgbClr val="000000"/>
                </a:solidFill>
              </a:rPr>
              <a:t>Mascio</a:t>
            </a:r>
            <a:r>
              <a:rPr lang="en-US" altLang="en-US" sz="1600" i="1" dirty="0" smtClean="0">
                <a:solidFill>
                  <a:srgbClr val="000000"/>
                </a:solidFill>
              </a:rPr>
              <a:t> et al. (2011), </a:t>
            </a:r>
            <a:r>
              <a:rPr lang="en-US" altLang="en-US" sz="1600" i="1" dirty="0" err="1" smtClean="0">
                <a:solidFill>
                  <a:srgbClr val="000000"/>
                </a:solidFill>
              </a:rPr>
              <a:t>Simonsen</a:t>
            </a:r>
            <a:r>
              <a:rPr lang="en-US" altLang="en-US" sz="1600" i="1" dirty="0" smtClean="0">
                <a:solidFill>
                  <a:srgbClr val="000000"/>
                </a:solidFill>
              </a:rPr>
              <a:t> et al. (2012)</a:t>
            </a:r>
          </a:p>
          <a:p>
            <a:pPr marL="361950" lvl="1" indent="-180975" algn="l" eaLnBrk="1" hangingPunct="1">
              <a:buFont typeface="Arial" charset="0"/>
              <a:buChar char="•"/>
            </a:pPr>
            <a:endParaRPr lang="en-US" altLang="en-US" sz="2000" dirty="0" smtClean="0">
              <a:solidFill>
                <a:srgbClr val="000000"/>
              </a:solidFill>
            </a:endParaRPr>
          </a:p>
          <a:p>
            <a:pPr marL="361950" lvl="1" indent="-180975" algn="l" eaLnBrk="1" hangingPunct="1">
              <a:buFont typeface="Arial" charset="0"/>
              <a:buChar char="•"/>
            </a:pPr>
            <a:endParaRPr lang="en-US" altLang="en-US" sz="2000" dirty="0" smtClean="0">
              <a:solidFill>
                <a:srgbClr val="000000"/>
              </a:solidFill>
            </a:endParaRPr>
          </a:p>
        </p:txBody>
      </p:sp>
      <p:sp>
        <p:nvSpPr>
          <p:cNvPr id="7171" name="Title 1"/>
          <p:cNvSpPr>
            <a:spLocks noGrp="1"/>
          </p:cNvSpPr>
          <p:nvPr>
            <p:ph type="ctrTitle"/>
          </p:nvPr>
        </p:nvSpPr>
        <p:spPr>
          <a:xfrm>
            <a:off x="685800" y="115888"/>
            <a:ext cx="7772400" cy="604837"/>
          </a:xfrm>
        </p:spPr>
        <p:txBody>
          <a:bodyPr/>
          <a:lstStyle/>
          <a:p>
            <a:pPr eaLnBrk="1" hangingPunct="1"/>
            <a:r>
              <a:rPr lang="en-GB" altLang="en-US" smtClean="0"/>
              <a:t>Manoeuvering: Examples</a:t>
            </a:r>
            <a:endParaRPr lang="en-GB" altLang="ja-JP" smtClean="0"/>
          </a:p>
        </p:txBody>
      </p:sp>
      <p:pic>
        <p:nvPicPr>
          <p:cNvPr id="7172" name="Picture 4" descr="kvlcc2"/>
          <p:cNvPicPr>
            <a:picLocks noChangeAspect="1"/>
          </p:cNvPicPr>
          <p:nvPr/>
        </p:nvPicPr>
        <p:blipFill>
          <a:blip r:embed="rId2">
            <a:extLst>
              <a:ext uri="{28A0092B-C50C-407E-A947-70E740481C1C}">
                <a14:useLocalDpi xmlns:a14="http://schemas.microsoft.com/office/drawing/2010/main" val="0"/>
              </a:ext>
            </a:extLst>
          </a:blip>
          <a:srcRect b="18079"/>
          <a:stretch>
            <a:fillRect/>
          </a:stretch>
        </p:blipFill>
        <p:spPr bwMode="auto">
          <a:xfrm>
            <a:off x="4984750" y="3440113"/>
            <a:ext cx="41243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51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2"/>
          <a:stretch>
            <a:fillRect/>
          </a:stretch>
        </p:blipFill>
        <p:spPr>
          <a:xfrm>
            <a:off x="6064250" y="115888"/>
            <a:ext cx="2555875" cy="2022475"/>
          </a:xfrm>
          <a:prstGeom prst="rect">
            <a:avLst/>
          </a:prstGeom>
          <a:ln>
            <a:solidFill>
              <a:schemeClr val="accent1">
                <a:shade val="50000"/>
              </a:schemeClr>
            </a:solidFill>
          </a:ln>
        </p:spPr>
      </p:pic>
      <p:sp>
        <p:nvSpPr>
          <p:cNvPr id="3" name="Subtitle 2"/>
          <p:cNvSpPr>
            <a:spLocks noGrp="1"/>
          </p:cNvSpPr>
          <p:nvPr>
            <p:ph type="subTitle" idx="1"/>
          </p:nvPr>
        </p:nvSpPr>
        <p:spPr>
          <a:xfrm>
            <a:off x="36513" y="620713"/>
            <a:ext cx="8928100" cy="5256212"/>
          </a:xfrm>
        </p:spPr>
        <p:txBody>
          <a:bodyPr rtlCol="0">
            <a:normAutofit/>
          </a:bodyPr>
          <a:lstStyle/>
          <a:p>
            <a:pPr algn="l" eaLnBrk="1" hangingPunct="1">
              <a:defRPr/>
            </a:pPr>
            <a:r>
              <a:rPr lang="en-US" altLang="en-US" sz="2800" dirty="0" smtClean="0">
                <a:solidFill>
                  <a:prstClr val="black"/>
                </a:solidFill>
              </a:rPr>
              <a:t>Predicted manoeuvers</a:t>
            </a:r>
          </a:p>
          <a:p>
            <a:pPr marL="182563" indent="-182563" algn="l" eaLnBrk="1" hangingPunct="1">
              <a:buFont typeface="Arial" pitchFamily="34" charset="0"/>
              <a:buChar char="•"/>
              <a:defRPr/>
            </a:pPr>
            <a:r>
              <a:rPr lang="en-US" altLang="en-US" sz="2400" dirty="0" smtClean="0">
                <a:solidFill>
                  <a:prstClr val="black"/>
                </a:solidFill>
              </a:rPr>
              <a:t>Still challenging, special techniques required:</a:t>
            </a:r>
          </a:p>
          <a:p>
            <a:pPr marL="639763" lvl="1" indent="-182563" algn="l" eaLnBrk="1" hangingPunct="1">
              <a:buFont typeface="Arial" pitchFamily="34" charset="0"/>
              <a:buChar char="•"/>
              <a:defRPr/>
            </a:pPr>
            <a:r>
              <a:rPr lang="en-US" altLang="en-US" sz="1800" i="1" dirty="0" smtClean="0">
                <a:solidFill>
                  <a:prstClr val="black"/>
                </a:solidFill>
              </a:rPr>
              <a:t>Movable appendages (</a:t>
            </a:r>
            <a:r>
              <a:rPr lang="en-US" altLang="en-US" sz="1800" i="1" dirty="0" err="1" smtClean="0">
                <a:solidFill>
                  <a:prstClr val="black"/>
                </a:solidFill>
              </a:rPr>
              <a:t>dyn</a:t>
            </a:r>
            <a:r>
              <a:rPr lang="en-US" altLang="en-US" sz="1800" i="1" dirty="0" smtClean="0">
                <a:solidFill>
                  <a:prstClr val="black"/>
                </a:solidFill>
              </a:rPr>
              <a:t>. overset, sliding mesh)</a:t>
            </a:r>
          </a:p>
          <a:p>
            <a:pPr marL="639763" lvl="1" indent="-182563" algn="l" eaLnBrk="1" hangingPunct="1">
              <a:buFont typeface="Arial" pitchFamily="34" charset="0"/>
              <a:buChar char="•"/>
              <a:defRPr/>
            </a:pPr>
            <a:r>
              <a:rPr lang="en-US" altLang="en-US" sz="1800" i="1" dirty="0" smtClean="0">
                <a:solidFill>
                  <a:prstClr val="black"/>
                </a:solidFill>
              </a:rPr>
              <a:t>6DoF and propulsion (suitable model) capabilities</a:t>
            </a:r>
          </a:p>
          <a:p>
            <a:pPr marL="639763" lvl="1" indent="-182563" algn="l" eaLnBrk="1" hangingPunct="1">
              <a:buFont typeface="Arial" pitchFamily="34" charset="0"/>
              <a:buChar char="•"/>
              <a:defRPr/>
            </a:pPr>
            <a:r>
              <a:rPr lang="en-US" altLang="en-US" sz="1800" i="1" dirty="0" smtClean="0">
                <a:solidFill>
                  <a:prstClr val="black"/>
                </a:solidFill>
              </a:rPr>
              <a:t>Efficient HPC capabilities</a:t>
            </a:r>
            <a:endParaRPr lang="en-US" altLang="en-US" sz="1800" i="1" dirty="0">
              <a:solidFill>
                <a:prstClr val="black"/>
              </a:solidFill>
            </a:endParaRPr>
          </a:p>
          <a:p>
            <a:pPr marL="182563" indent="-182563" algn="l" eaLnBrk="1" hangingPunct="1">
              <a:buFont typeface="Arial" pitchFamily="34" charset="0"/>
              <a:buChar char="•"/>
              <a:defRPr/>
            </a:pPr>
            <a:r>
              <a:rPr lang="en-US" altLang="en-US" sz="2400" dirty="0" smtClean="0">
                <a:solidFill>
                  <a:prstClr val="black"/>
                </a:solidFill>
              </a:rPr>
              <a:t>Some examples:</a:t>
            </a:r>
          </a:p>
          <a:p>
            <a:pPr marL="639763" lvl="1" indent="-182563" algn="l" eaLnBrk="1" hangingPunct="1">
              <a:buFont typeface="Arial" pitchFamily="34" charset="0"/>
              <a:buChar char="•"/>
              <a:defRPr/>
            </a:pPr>
            <a:r>
              <a:rPr lang="en-US" altLang="en-US" sz="1800" i="1" dirty="0" smtClean="0">
                <a:solidFill>
                  <a:prstClr val="black"/>
                </a:solidFill>
              </a:rPr>
              <a:t>Turning circle maneuver twin screw (propeller</a:t>
            </a:r>
            <a:br>
              <a:rPr lang="en-US" altLang="en-US" sz="1800" i="1" dirty="0" smtClean="0">
                <a:solidFill>
                  <a:prstClr val="black"/>
                </a:solidFill>
              </a:rPr>
            </a:br>
            <a:r>
              <a:rPr lang="en-US" altLang="en-US" sz="1800" i="1" dirty="0" smtClean="0">
                <a:solidFill>
                  <a:prstClr val="black"/>
                </a:solidFill>
              </a:rPr>
              <a:t>model with lateral force), single and twin</a:t>
            </a:r>
            <a:br>
              <a:rPr lang="en-US" altLang="en-US" sz="1800" i="1" dirty="0" smtClean="0">
                <a:solidFill>
                  <a:prstClr val="black"/>
                </a:solidFill>
              </a:rPr>
            </a:br>
            <a:r>
              <a:rPr lang="en-US" altLang="en-US" sz="1800" i="1" dirty="0" smtClean="0">
                <a:solidFill>
                  <a:prstClr val="black"/>
                </a:solidFill>
              </a:rPr>
              <a:t>rudder </a:t>
            </a:r>
            <a:r>
              <a:rPr lang="en-US" altLang="en-US" sz="1800" i="1" dirty="0" err="1" smtClean="0">
                <a:solidFill>
                  <a:prstClr val="black"/>
                </a:solidFill>
              </a:rPr>
              <a:t>Broglia</a:t>
            </a:r>
            <a:r>
              <a:rPr lang="en-US" altLang="en-US" sz="1800" i="1" dirty="0" smtClean="0">
                <a:solidFill>
                  <a:prstClr val="black"/>
                </a:solidFill>
              </a:rPr>
              <a:t> </a:t>
            </a:r>
            <a:r>
              <a:rPr lang="en-US" altLang="en-US" sz="1800" i="1" dirty="0">
                <a:solidFill>
                  <a:prstClr val="black"/>
                </a:solidFill>
              </a:rPr>
              <a:t>et al. (</a:t>
            </a:r>
            <a:r>
              <a:rPr lang="en-US" altLang="en-US" sz="1800" i="1" dirty="0" smtClean="0">
                <a:solidFill>
                  <a:prstClr val="black"/>
                </a:solidFill>
              </a:rPr>
              <a:t>2012)</a:t>
            </a:r>
          </a:p>
          <a:p>
            <a:pPr marL="639763" lvl="1" indent="-182563" algn="l" eaLnBrk="1" hangingPunct="1">
              <a:buFont typeface="Arial" pitchFamily="34" charset="0"/>
              <a:buChar char="•"/>
              <a:defRPr/>
            </a:pPr>
            <a:r>
              <a:rPr lang="en-US" altLang="en-US" sz="1800" i="1" dirty="0" smtClean="0">
                <a:solidFill>
                  <a:prstClr val="black"/>
                </a:solidFill>
              </a:rPr>
              <a:t>20/10 </a:t>
            </a:r>
            <a:r>
              <a:rPr lang="en-US" altLang="en-US" sz="1800" i="1" dirty="0">
                <a:solidFill>
                  <a:prstClr val="black"/>
                </a:solidFill>
              </a:rPr>
              <a:t>horizontal overshoot </a:t>
            </a:r>
            <a:r>
              <a:rPr lang="en-US" altLang="en-US" sz="1800" i="1" dirty="0" smtClean="0">
                <a:solidFill>
                  <a:prstClr val="black"/>
                </a:solidFill>
              </a:rPr>
              <a:t>maneuver</a:t>
            </a:r>
            <a:br>
              <a:rPr lang="en-US" altLang="en-US" sz="1800" i="1" dirty="0" smtClean="0">
                <a:solidFill>
                  <a:prstClr val="black"/>
                </a:solidFill>
              </a:rPr>
            </a:br>
            <a:r>
              <a:rPr lang="en-US" altLang="en-US" sz="1800" i="1" dirty="0" smtClean="0">
                <a:solidFill>
                  <a:prstClr val="black"/>
                </a:solidFill>
              </a:rPr>
              <a:t>of </a:t>
            </a:r>
            <a:r>
              <a:rPr lang="en-US" altLang="en-US" sz="1800" i="1" dirty="0">
                <a:solidFill>
                  <a:prstClr val="black"/>
                </a:solidFill>
              </a:rPr>
              <a:t>a submarine </a:t>
            </a:r>
            <a:r>
              <a:rPr lang="en-US" altLang="en-US" sz="1800" i="1" dirty="0" smtClean="0">
                <a:solidFill>
                  <a:prstClr val="black"/>
                </a:solidFill>
              </a:rPr>
              <a:t>with rotating</a:t>
            </a:r>
            <a:br>
              <a:rPr lang="en-US" altLang="en-US" sz="1800" i="1" dirty="0" smtClean="0">
                <a:solidFill>
                  <a:prstClr val="black"/>
                </a:solidFill>
              </a:rPr>
            </a:br>
            <a:r>
              <a:rPr lang="en-US" altLang="en-US" sz="1800" i="1" dirty="0" smtClean="0">
                <a:solidFill>
                  <a:prstClr val="black"/>
                </a:solidFill>
              </a:rPr>
              <a:t>propeller </a:t>
            </a:r>
            <a:r>
              <a:rPr lang="en-US" altLang="en-US" sz="1800" i="1" dirty="0">
                <a:solidFill>
                  <a:prstClr val="black"/>
                </a:solidFill>
              </a:rPr>
              <a:t>Chase et al. (2013</a:t>
            </a:r>
            <a:r>
              <a:rPr lang="en-US" altLang="en-US" sz="1800" i="1" dirty="0" smtClean="0">
                <a:solidFill>
                  <a:prstClr val="black"/>
                </a:solidFill>
              </a:rPr>
              <a:t>)</a:t>
            </a:r>
          </a:p>
          <a:p>
            <a:pPr marL="639763" lvl="1" indent="-182563" algn="l" eaLnBrk="1" hangingPunct="1">
              <a:buFont typeface="Arial" pitchFamily="34" charset="0"/>
              <a:buChar char="•"/>
              <a:defRPr/>
            </a:pPr>
            <a:r>
              <a:rPr lang="en-US" sz="1800" i="1" dirty="0">
                <a:solidFill>
                  <a:prstClr val="black"/>
                </a:solidFill>
              </a:rPr>
              <a:t>Zigzag </a:t>
            </a:r>
            <a:r>
              <a:rPr lang="en-US" sz="1800" i="1" dirty="0" smtClean="0">
                <a:solidFill>
                  <a:prstClr val="black"/>
                </a:solidFill>
              </a:rPr>
              <a:t>maneuvers </a:t>
            </a:r>
            <a:r>
              <a:rPr lang="en-US" sz="1800" i="1" dirty="0">
                <a:solidFill>
                  <a:prstClr val="black"/>
                </a:solidFill>
              </a:rPr>
              <a:t>of KCS with rotating</a:t>
            </a:r>
            <a:br>
              <a:rPr lang="en-US" sz="1800" i="1" dirty="0">
                <a:solidFill>
                  <a:prstClr val="black"/>
                </a:solidFill>
              </a:rPr>
            </a:br>
            <a:r>
              <a:rPr lang="en-US" sz="1800" i="1" dirty="0" smtClean="0">
                <a:solidFill>
                  <a:prstClr val="black"/>
                </a:solidFill>
              </a:rPr>
              <a:t>propeller </a:t>
            </a:r>
            <a:r>
              <a:rPr lang="en-US" sz="1800" i="1" dirty="0" err="1">
                <a:solidFill>
                  <a:prstClr val="black"/>
                </a:solidFill>
              </a:rPr>
              <a:t>Mofidi</a:t>
            </a:r>
            <a:r>
              <a:rPr lang="en-US" sz="1800" i="1" dirty="0">
                <a:solidFill>
                  <a:prstClr val="black"/>
                </a:solidFill>
              </a:rPr>
              <a:t> and </a:t>
            </a:r>
            <a:r>
              <a:rPr lang="en-US" sz="1800" i="1" dirty="0" err="1">
                <a:solidFill>
                  <a:prstClr val="black"/>
                </a:solidFill>
              </a:rPr>
              <a:t>Carrica</a:t>
            </a:r>
            <a:r>
              <a:rPr lang="en-US" sz="1800" i="1" dirty="0">
                <a:solidFill>
                  <a:prstClr val="black"/>
                </a:solidFill>
              </a:rPr>
              <a:t> (2014</a:t>
            </a:r>
            <a:r>
              <a:rPr lang="en-US" sz="1800" i="1" dirty="0" smtClean="0">
                <a:solidFill>
                  <a:prstClr val="black"/>
                </a:solidFill>
              </a:rPr>
              <a:t>)</a:t>
            </a:r>
          </a:p>
        </p:txBody>
      </p:sp>
      <p:sp>
        <p:nvSpPr>
          <p:cNvPr id="8196" name="Title 1"/>
          <p:cNvSpPr>
            <a:spLocks noGrp="1"/>
          </p:cNvSpPr>
          <p:nvPr>
            <p:ph type="ctrTitle"/>
          </p:nvPr>
        </p:nvSpPr>
        <p:spPr>
          <a:xfrm>
            <a:off x="28575" y="82550"/>
            <a:ext cx="5956300" cy="604838"/>
          </a:xfrm>
        </p:spPr>
        <p:txBody>
          <a:bodyPr/>
          <a:lstStyle/>
          <a:p>
            <a:pPr algn="l" eaLnBrk="1" hangingPunct="1"/>
            <a:r>
              <a:rPr lang="en-GB" altLang="en-US" smtClean="0"/>
              <a:t>Manoeuvering: Examples</a:t>
            </a:r>
            <a:endParaRPr lang="en-GB" altLang="ja-JP" smtClean="0"/>
          </a:p>
        </p:txBody>
      </p:sp>
      <p:pic>
        <p:nvPicPr>
          <p:cNvPr id="8197"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9363" y="1966913"/>
            <a:ext cx="273685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CasellaDiTesto 6"/>
          <p:cNvSpPr txBox="1">
            <a:spLocks noChangeArrowheads="1"/>
          </p:cNvSpPr>
          <p:nvPr/>
        </p:nvSpPr>
        <p:spPr bwMode="auto">
          <a:xfrm>
            <a:off x="6516688" y="2024063"/>
            <a:ext cx="1057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ja-JP" sz="1200" b="1" smtClean="0">
                <a:solidFill>
                  <a:srgbClr val="C00000"/>
                </a:solidFill>
              </a:rPr>
              <a:t>Twin rudder</a:t>
            </a:r>
          </a:p>
        </p:txBody>
      </p:sp>
      <p:sp>
        <p:nvSpPr>
          <p:cNvPr id="8199" name="CasellaDiTesto 7"/>
          <p:cNvSpPr txBox="1">
            <a:spLocks noChangeArrowheads="1"/>
          </p:cNvSpPr>
          <p:nvPr/>
        </p:nvSpPr>
        <p:spPr bwMode="auto">
          <a:xfrm>
            <a:off x="7858125" y="3190875"/>
            <a:ext cx="116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GB" altLang="ja-JP" sz="1200" b="1" smtClean="0">
                <a:solidFill>
                  <a:srgbClr val="1F497D"/>
                </a:solidFill>
              </a:rPr>
              <a:t>Single rudder</a:t>
            </a:r>
          </a:p>
        </p:txBody>
      </p:sp>
      <p:sp>
        <p:nvSpPr>
          <p:cNvPr id="8200" name="CasellaDiTesto 8"/>
          <p:cNvSpPr txBox="1">
            <a:spLocks noChangeArrowheads="1"/>
          </p:cNvSpPr>
          <p:nvPr/>
        </p:nvSpPr>
        <p:spPr bwMode="auto">
          <a:xfrm>
            <a:off x="6156176" y="1726902"/>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GB" altLang="ja-JP" sz="1100" b="1" dirty="0" smtClean="0">
                <a:solidFill>
                  <a:srgbClr val="FF0000"/>
                </a:solidFill>
              </a:rPr>
              <a:t>Broglia et al. (2012)</a:t>
            </a:r>
          </a:p>
        </p:txBody>
      </p:sp>
      <p:pic>
        <p:nvPicPr>
          <p:cNvPr id="82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3675063"/>
            <a:ext cx="2305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CasellaDiTesto 10"/>
          <p:cNvSpPr txBox="1">
            <a:spLocks noChangeArrowheads="1"/>
          </p:cNvSpPr>
          <p:nvPr/>
        </p:nvSpPr>
        <p:spPr bwMode="auto">
          <a:xfrm>
            <a:off x="7458075" y="5472113"/>
            <a:ext cx="16621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GB" altLang="ja-JP" sz="1100" b="1" smtClean="0">
                <a:solidFill>
                  <a:srgbClr val="FF0000"/>
                </a:solidFill>
              </a:rPr>
              <a:t>Chase et al. (2013)</a:t>
            </a:r>
          </a:p>
        </p:txBody>
      </p:sp>
      <p:pic>
        <p:nvPicPr>
          <p:cNvPr id="8203" name="Picture 13" descr="Z:\ALi\Paper\KCS15-1\Vorticity\New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21748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CasellaDiTesto 12"/>
          <p:cNvSpPr txBox="1">
            <a:spLocks noChangeArrowheads="1"/>
          </p:cNvSpPr>
          <p:nvPr/>
        </p:nvSpPr>
        <p:spPr bwMode="auto">
          <a:xfrm>
            <a:off x="5154613" y="5673725"/>
            <a:ext cx="1662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ja-JP" sz="1100" b="1" dirty="0" smtClean="0">
                <a:solidFill>
                  <a:schemeClr val="bg1"/>
                </a:solidFill>
                <a:effectLst>
                  <a:outerShdw blurRad="38100" dist="38100" dir="2700000" algn="tl">
                    <a:srgbClr val="000000">
                      <a:alpha val="43137"/>
                    </a:srgbClr>
                  </a:outerShdw>
                </a:effectLst>
              </a:rPr>
              <a:t>Mofidi and Carrica </a:t>
            </a:r>
            <a:r>
              <a:rPr lang="en-GB" altLang="ja-JP" sz="1100" b="1" dirty="0" smtClean="0">
                <a:solidFill>
                  <a:schemeClr val="bg1"/>
                </a:solidFill>
                <a:effectLst>
                  <a:outerShdw blurRad="38100" dist="38100" dir="2700000" algn="tl">
                    <a:srgbClr val="000000">
                      <a:alpha val="43137"/>
                    </a:srgbClr>
                  </a:outerShdw>
                </a:effectLst>
              </a:rPr>
              <a:t>(2014)</a:t>
            </a:r>
          </a:p>
        </p:txBody>
      </p:sp>
      <p:sp>
        <p:nvSpPr>
          <p:cNvPr id="2" name="Filmato 1">
            <a:hlinkClick r:id="rId6" highlightClick="1"/>
          </p:cNvPr>
          <p:cNvSpPr/>
          <p:nvPr/>
        </p:nvSpPr>
        <p:spPr>
          <a:xfrm>
            <a:off x="8642350" y="1698625"/>
            <a:ext cx="327025" cy="334963"/>
          </a:xfrm>
          <a:prstGeom prst="actionButtonMovie">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it-IT" altLang="ja-JP" smtClean="0">
              <a:solidFill>
                <a:srgbClr val="000000"/>
              </a:solidFill>
            </a:endParaRPr>
          </a:p>
        </p:txBody>
      </p:sp>
      <p:sp>
        <p:nvSpPr>
          <p:cNvPr id="15" name="Filmato 14">
            <a:hlinkClick r:id="rId7" highlightClick="1"/>
          </p:cNvPr>
          <p:cNvSpPr/>
          <p:nvPr/>
        </p:nvSpPr>
        <p:spPr>
          <a:xfrm>
            <a:off x="6465888" y="3686175"/>
            <a:ext cx="325437" cy="334963"/>
          </a:xfrm>
          <a:prstGeom prst="actionButtonMovie">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it-IT" altLang="ja-JP" smtClean="0">
              <a:solidFill>
                <a:srgbClr val="000000"/>
              </a:solidFill>
            </a:endParaRPr>
          </a:p>
        </p:txBody>
      </p:sp>
      <p:sp>
        <p:nvSpPr>
          <p:cNvPr id="16" name="Filmato 15">
            <a:hlinkClick r:id="rId8" highlightClick="1"/>
          </p:cNvPr>
          <p:cNvSpPr/>
          <p:nvPr/>
        </p:nvSpPr>
        <p:spPr>
          <a:xfrm>
            <a:off x="4572000" y="3773488"/>
            <a:ext cx="327025" cy="334962"/>
          </a:xfrm>
          <a:prstGeom prst="actionButtonMovie">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it-IT" altLang="ja-JP" smtClean="0">
              <a:solidFill>
                <a:srgbClr val="000000"/>
              </a:solidFill>
            </a:endParaRPr>
          </a:p>
        </p:txBody>
      </p:sp>
    </p:spTree>
    <p:extLst>
      <p:ext uri="{BB962C8B-B14F-4D97-AF65-F5344CB8AC3E}">
        <p14:creationId xmlns:p14="http://schemas.microsoft.com/office/powerpoint/2010/main" val="4178495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13" y="620713"/>
            <a:ext cx="8928100" cy="5256212"/>
          </a:xfrm>
        </p:spPr>
        <p:txBody>
          <a:bodyPr rtlCol="0">
            <a:normAutofit/>
          </a:bodyPr>
          <a:lstStyle/>
          <a:p>
            <a:pPr algn="l" eaLnBrk="1" hangingPunct="1">
              <a:defRPr/>
            </a:pPr>
            <a:r>
              <a:rPr lang="en-US" altLang="en-US" sz="2800" dirty="0" smtClean="0">
                <a:solidFill>
                  <a:prstClr val="black"/>
                </a:solidFill>
              </a:rPr>
              <a:t>Maneuvering in waves</a:t>
            </a:r>
          </a:p>
          <a:p>
            <a:pPr marL="182563" indent="-182563" algn="l" eaLnBrk="1" hangingPunct="1">
              <a:buFont typeface="Arial" pitchFamily="34" charset="0"/>
              <a:buChar char="•"/>
              <a:defRPr/>
            </a:pPr>
            <a:r>
              <a:rPr lang="en-US" altLang="en-US" sz="2400" dirty="0" smtClean="0">
                <a:solidFill>
                  <a:prstClr val="black"/>
                </a:solidFill>
              </a:rPr>
              <a:t>Rather challenging, issues related </a:t>
            </a:r>
            <a:r>
              <a:rPr lang="en-US" altLang="en-US" sz="2400" dirty="0">
                <a:solidFill>
                  <a:prstClr val="black"/>
                </a:solidFill>
              </a:rPr>
              <a:t>to </a:t>
            </a:r>
            <a:r>
              <a:rPr lang="en-US" altLang="en-US" sz="2400" dirty="0" smtClean="0">
                <a:solidFill>
                  <a:prstClr val="black"/>
                </a:solidFill>
              </a:rPr>
              <a:t>both </a:t>
            </a:r>
            <a:r>
              <a:rPr lang="en-US" altLang="en-US" sz="2400" dirty="0" err="1" smtClean="0">
                <a:solidFill>
                  <a:prstClr val="black"/>
                </a:solidFill>
              </a:rPr>
              <a:t>seakeeping</a:t>
            </a:r>
            <a:r>
              <a:rPr lang="en-US" altLang="en-US" sz="2400" dirty="0" smtClean="0">
                <a:solidFill>
                  <a:prstClr val="black"/>
                </a:solidFill>
              </a:rPr>
              <a:t> and free maneuvering simulations have to overcome</a:t>
            </a:r>
          </a:p>
          <a:p>
            <a:pPr marL="639763" lvl="1" indent="-182563" algn="l" eaLnBrk="1" hangingPunct="1">
              <a:buFont typeface="Arial" pitchFamily="34" charset="0"/>
              <a:buChar char="•"/>
              <a:defRPr/>
            </a:pPr>
            <a:r>
              <a:rPr lang="en-US" altLang="en-US" sz="1400" i="1" dirty="0">
                <a:solidFill>
                  <a:prstClr val="black"/>
                </a:solidFill>
              </a:rPr>
              <a:t>Movable </a:t>
            </a:r>
            <a:r>
              <a:rPr lang="en-US" altLang="en-US" sz="1400" i="1" dirty="0" smtClean="0">
                <a:solidFill>
                  <a:prstClr val="black"/>
                </a:solidFill>
              </a:rPr>
              <a:t>appendages, controllers</a:t>
            </a:r>
          </a:p>
          <a:p>
            <a:pPr marL="639763" lvl="1" indent="-182563" algn="l" eaLnBrk="1" hangingPunct="1">
              <a:buFont typeface="Arial" pitchFamily="34" charset="0"/>
              <a:buChar char="•"/>
              <a:defRPr/>
            </a:pPr>
            <a:r>
              <a:rPr lang="en-US" altLang="en-US" sz="1400" i="1" dirty="0" smtClean="0">
                <a:solidFill>
                  <a:prstClr val="black"/>
                </a:solidFill>
              </a:rPr>
              <a:t>6DoF </a:t>
            </a:r>
            <a:r>
              <a:rPr lang="en-US" altLang="en-US" sz="1400" i="1" dirty="0">
                <a:solidFill>
                  <a:prstClr val="black"/>
                </a:solidFill>
              </a:rPr>
              <a:t>and </a:t>
            </a:r>
            <a:r>
              <a:rPr lang="en-US" altLang="en-US" sz="1400" i="1" dirty="0" smtClean="0">
                <a:solidFill>
                  <a:prstClr val="black"/>
                </a:solidFill>
              </a:rPr>
              <a:t>self propulsion capabilities</a:t>
            </a:r>
          </a:p>
          <a:p>
            <a:pPr marL="639763" lvl="1" indent="-182563" algn="l" eaLnBrk="1" hangingPunct="1">
              <a:buFont typeface="Arial" pitchFamily="34" charset="0"/>
              <a:buChar char="•"/>
              <a:defRPr/>
            </a:pPr>
            <a:r>
              <a:rPr lang="en-US" altLang="en-US" sz="1400" i="1" dirty="0" smtClean="0">
                <a:solidFill>
                  <a:prstClr val="black"/>
                </a:solidFill>
              </a:rPr>
              <a:t>Wave maker and boundary conditions</a:t>
            </a:r>
          </a:p>
          <a:p>
            <a:pPr marL="639763" lvl="1" indent="-182563" algn="l" eaLnBrk="1" hangingPunct="1">
              <a:buFont typeface="Arial" pitchFamily="34" charset="0"/>
              <a:buChar char="•"/>
              <a:defRPr/>
            </a:pPr>
            <a:r>
              <a:rPr lang="en-US" altLang="en-US" sz="1400" i="1" dirty="0" smtClean="0">
                <a:solidFill>
                  <a:prstClr val="black"/>
                </a:solidFill>
              </a:rPr>
              <a:t>Disturbing waves in the far field </a:t>
            </a:r>
            <a:endParaRPr lang="en-US" altLang="en-US" sz="1400" i="1" dirty="0">
              <a:solidFill>
                <a:prstClr val="black"/>
              </a:solidFill>
            </a:endParaRPr>
          </a:p>
          <a:p>
            <a:pPr marL="182563" indent="-182563" algn="l" eaLnBrk="1" hangingPunct="1">
              <a:buFont typeface="Arial" pitchFamily="34" charset="0"/>
              <a:buChar char="•"/>
              <a:defRPr/>
            </a:pPr>
            <a:r>
              <a:rPr lang="en-US" altLang="en-US" sz="2400" dirty="0" smtClean="0">
                <a:solidFill>
                  <a:prstClr val="black"/>
                </a:solidFill>
              </a:rPr>
              <a:t>Some examples:</a:t>
            </a:r>
          </a:p>
          <a:p>
            <a:pPr marL="639763" lvl="1" indent="-182563" algn="l" eaLnBrk="1" hangingPunct="1">
              <a:buFont typeface="Arial" pitchFamily="34" charset="0"/>
              <a:buChar char="•"/>
              <a:defRPr/>
            </a:pPr>
            <a:r>
              <a:rPr lang="en-US" altLang="en-US" sz="1800" i="1" dirty="0" smtClean="0">
                <a:solidFill>
                  <a:prstClr val="black"/>
                </a:solidFill>
              </a:rPr>
              <a:t>Surface combatant, turning circle in</a:t>
            </a:r>
            <a:br>
              <a:rPr lang="en-US" altLang="en-US" sz="1800" i="1" dirty="0" smtClean="0">
                <a:solidFill>
                  <a:prstClr val="black"/>
                </a:solidFill>
              </a:rPr>
            </a:br>
            <a:r>
              <a:rPr lang="en-US" altLang="en-US" sz="1800" i="1" dirty="0" smtClean="0">
                <a:solidFill>
                  <a:prstClr val="black"/>
                </a:solidFill>
              </a:rPr>
              <a:t>waves (Carrica </a:t>
            </a:r>
            <a:r>
              <a:rPr lang="en-US" altLang="en-US" sz="1800" i="1" dirty="0">
                <a:solidFill>
                  <a:prstClr val="black"/>
                </a:solidFill>
              </a:rPr>
              <a:t>et al. </a:t>
            </a:r>
            <a:r>
              <a:rPr lang="en-US" altLang="en-US" sz="1800" i="1" dirty="0" smtClean="0">
                <a:solidFill>
                  <a:prstClr val="black"/>
                </a:solidFill>
              </a:rPr>
              <a:t>2013)</a:t>
            </a:r>
          </a:p>
          <a:p>
            <a:pPr marL="639763" lvl="1" indent="-182563" algn="l" eaLnBrk="1" hangingPunct="1">
              <a:buFont typeface="Arial" pitchFamily="34" charset="0"/>
              <a:buChar char="•"/>
              <a:defRPr/>
            </a:pPr>
            <a:r>
              <a:rPr lang="en-US" altLang="en-US" sz="1800" i="1" dirty="0" smtClean="0">
                <a:solidFill>
                  <a:prstClr val="black"/>
                </a:solidFill>
              </a:rPr>
              <a:t>SES model in waves, modeled cushion</a:t>
            </a:r>
            <a:br>
              <a:rPr lang="en-US" altLang="en-US" sz="1800" i="1" dirty="0" smtClean="0">
                <a:solidFill>
                  <a:prstClr val="black"/>
                </a:solidFill>
              </a:rPr>
            </a:br>
            <a:r>
              <a:rPr lang="en-US" altLang="en-US" sz="1800" i="1" dirty="0" smtClean="0">
                <a:solidFill>
                  <a:prstClr val="black"/>
                </a:solidFill>
              </a:rPr>
              <a:t>pressure  (Mousaviraad et al. 2012)</a:t>
            </a:r>
          </a:p>
          <a:p>
            <a:pPr marL="639763" lvl="1" indent="-182563" algn="l" eaLnBrk="1" hangingPunct="1">
              <a:buFont typeface="Arial" pitchFamily="34" charset="0"/>
              <a:buChar char="•"/>
              <a:defRPr/>
            </a:pPr>
            <a:r>
              <a:rPr lang="en-US" sz="1800" i="1" dirty="0" smtClean="0">
                <a:solidFill>
                  <a:prstClr val="black"/>
                </a:solidFill>
              </a:rPr>
              <a:t>Dynamic stability analysis of ONR</a:t>
            </a:r>
            <a:br>
              <a:rPr lang="en-US" sz="1800" i="1" dirty="0" smtClean="0">
                <a:solidFill>
                  <a:prstClr val="black"/>
                </a:solidFill>
              </a:rPr>
            </a:br>
            <a:r>
              <a:rPr lang="en-US" sz="1800" i="1" dirty="0" smtClean="0">
                <a:solidFill>
                  <a:prstClr val="black"/>
                </a:solidFill>
              </a:rPr>
              <a:t>Tumblehome,  analysis of the</a:t>
            </a:r>
            <a:br>
              <a:rPr lang="en-US" sz="1800" i="1" dirty="0" smtClean="0">
                <a:solidFill>
                  <a:prstClr val="black"/>
                </a:solidFill>
              </a:rPr>
            </a:br>
            <a:r>
              <a:rPr lang="en-US" sz="1800" i="1" dirty="0" smtClean="0">
                <a:solidFill>
                  <a:prstClr val="black"/>
                </a:solidFill>
              </a:rPr>
              <a:t>mechanism of broaching in regular</a:t>
            </a:r>
            <a:br>
              <a:rPr lang="en-US" sz="1800" i="1" dirty="0" smtClean="0">
                <a:solidFill>
                  <a:prstClr val="black"/>
                </a:solidFill>
              </a:rPr>
            </a:br>
            <a:r>
              <a:rPr lang="en-US" sz="1800" i="1" dirty="0" smtClean="0">
                <a:solidFill>
                  <a:prstClr val="black"/>
                </a:solidFill>
              </a:rPr>
              <a:t>following waves (Carrica et al. 2012)</a:t>
            </a:r>
          </a:p>
        </p:txBody>
      </p:sp>
      <p:sp>
        <p:nvSpPr>
          <p:cNvPr id="9219" name="Title 1"/>
          <p:cNvSpPr>
            <a:spLocks noGrp="1"/>
          </p:cNvSpPr>
          <p:nvPr>
            <p:ph type="ctrTitle"/>
          </p:nvPr>
        </p:nvSpPr>
        <p:spPr>
          <a:xfrm>
            <a:off x="942975" y="66784"/>
            <a:ext cx="5956300" cy="604838"/>
          </a:xfrm>
        </p:spPr>
        <p:txBody>
          <a:bodyPr/>
          <a:lstStyle/>
          <a:p>
            <a:pPr eaLnBrk="1" hangingPunct="1"/>
            <a:r>
              <a:rPr lang="en-GB" altLang="en-US" dirty="0" smtClean="0"/>
              <a:t>Examples</a:t>
            </a:r>
            <a:endParaRPr lang="en-GB" altLang="ja-JP" dirty="0" smtClean="0"/>
          </a:p>
        </p:txBody>
      </p:sp>
      <p:sp>
        <p:nvSpPr>
          <p:cNvPr id="9220" name="CasellaDiTesto 8"/>
          <p:cNvSpPr txBox="1">
            <a:spLocks noChangeArrowheads="1"/>
          </p:cNvSpPr>
          <p:nvPr/>
        </p:nvSpPr>
        <p:spPr bwMode="auto">
          <a:xfrm>
            <a:off x="7061200" y="2446338"/>
            <a:ext cx="1660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GB" altLang="ja-JP" sz="1100" b="1" smtClean="0">
                <a:solidFill>
                  <a:srgbClr val="FF0000"/>
                </a:solidFill>
              </a:rPr>
              <a:t>Carrica et al. (2012)</a:t>
            </a:r>
          </a:p>
        </p:txBody>
      </p:sp>
      <p:sp>
        <p:nvSpPr>
          <p:cNvPr id="2" name="Filmato 1">
            <a:hlinkClick r:id="rId2" highlightClick="1"/>
          </p:cNvPr>
          <p:cNvSpPr/>
          <p:nvPr/>
        </p:nvSpPr>
        <p:spPr>
          <a:xfrm>
            <a:off x="8721725" y="2339975"/>
            <a:ext cx="325438" cy="334963"/>
          </a:xfrm>
          <a:prstGeom prst="actionButtonMovie">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it-IT" altLang="ja-JP" smtClean="0">
              <a:solidFill>
                <a:srgbClr val="000000"/>
              </a:solidFill>
            </a:endParaRPr>
          </a:p>
        </p:txBody>
      </p:sp>
      <p:pic>
        <p:nvPicPr>
          <p:cNvPr id="92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2708275"/>
            <a:ext cx="469582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087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44450" y="115888"/>
            <a:ext cx="9036050" cy="604837"/>
          </a:xfrm>
        </p:spPr>
        <p:txBody>
          <a:bodyPr/>
          <a:lstStyle/>
          <a:p>
            <a:pPr eaLnBrk="1" hangingPunct="1"/>
            <a:r>
              <a:rPr lang="en-GB" altLang="en-US" dirty="0" smtClean="0"/>
              <a:t>Benchmark and V&amp;V</a:t>
            </a:r>
            <a:endParaRPr lang="en-GB" altLang="ja-JP" dirty="0" smtClean="0"/>
          </a:p>
        </p:txBody>
      </p:sp>
      <p:sp>
        <p:nvSpPr>
          <p:cNvPr id="3" name="Subtitle 2"/>
          <p:cNvSpPr>
            <a:spLocks noGrp="1"/>
          </p:cNvSpPr>
          <p:nvPr>
            <p:ph type="subTitle" idx="1"/>
          </p:nvPr>
        </p:nvSpPr>
        <p:spPr>
          <a:xfrm>
            <a:off x="119063" y="836613"/>
            <a:ext cx="8928100" cy="4751387"/>
          </a:xfrm>
        </p:spPr>
        <p:txBody>
          <a:bodyPr>
            <a:normAutofit/>
          </a:bodyPr>
          <a:lstStyle/>
          <a:p>
            <a:pPr algn="l" eaLnBrk="1" hangingPunct="1"/>
            <a:r>
              <a:rPr lang="en-US" altLang="en-US" sz="2400" dirty="0" smtClean="0">
                <a:solidFill>
                  <a:schemeClr val="tx1"/>
                </a:solidFill>
              </a:rPr>
              <a:t>In recent years efforts to collect data have been accelerated, driven mainly from dedicated workshops (SIMMAN 2008 and upcoming SIMMAN 2014). </a:t>
            </a:r>
            <a:r>
              <a:rPr lang="en-US" altLang="en-US" sz="2400" dirty="0">
                <a:solidFill>
                  <a:schemeClr val="tx1"/>
                </a:solidFill>
              </a:rPr>
              <a:t>L</a:t>
            </a:r>
            <a:r>
              <a:rPr lang="en-US" altLang="en-US" sz="2400" dirty="0" smtClean="0">
                <a:solidFill>
                  <a:schemeClr val="tx1"/>
                </a:solidFill>
              </a:rPr>
              <a:t>atest efforts:</a:t>
            </a:r>
            <a:endParaRPr lang="en-US" altLang="en-US" sz="2000" i="1" dirty="0" smtClean="0">
              <a:solidFill>
                <a:schemeClr val="tx1"/>
              </a:solidFill>
            </a:endParaRPr>
          </a:p>
          <a:p>
            <a:pPr algn="l" eaLnBrk="1" hangingPunct="1">
              <a:buFont typeface="Arial" charset="0"/>
              <a:buChar char="•"/>
            </a:pPr>
            <a:r>
              <a:rPr lang="en-US" altLang="en-US" sz="2000" i="1" dirty="0" err="1" smtClean="0">
                <a:solidFill>
                  <a:schemeClr val="tx1"/>
                </a:solidFill>
              </a:rPr>
              <a:t>Sanada</a:t>
            </a:r>
            <a:r>
              <a:rPr lang="en-US" altLang="en-US" sz="2000" i="1" dirty="0" smtClean="0">
                <a:solidFill>
                  <a:schemeClr val="tx1"/>
                </a:solidFill>
              </a:rPr>
              <a:t> et al. (2012), ONR tumblehome maneuvering in waves;</a:t>
            </a:r>
          </a:p>
          <a:p>
            <a:pPr algn="l" eaLnBrk="1" hangingPunct="1">
              <a:buFont typeface="Arial" charset="0"/>
              <a:buChar char="•"/>
            </a:pPr>
            <a:r>
              <a:rPr lang="en-US" altLang="en-US" sz="2000" i="1" dirty="0" smtClean="0">
                <a:solidFill>
                  <a:schemeClr val="tx1"/>
                </a:solidFill>
              </a:rPr>
              <a:t>PIV velocity measurements:</a:t>
            </a:r>
          </a:p>
          <a:p>
            <a:pPr marL="447675" lvl="1" indent="-180975" algn="l" eaLnBrk="1" hangingPunct="1">
              <a:buFont typeface="Arial" charset="0"/>
              <a:buChar char="•"/>
            </a:pPr>
            <a:r>
              <a:rPr lang="en-US" altLang="en-US" sz="1600" i="1" dirty="0" smtClean="0">
                <a:solidFill>
                  <a:schemeClr val="tx1"/>
                </a:solidFill>
              </a:rPr>
              <a:t>DTMB5415 PMM tests (Yoon (2009)), steady turn (</a:t>
            </a:r>
            <a:r>
              <a:rPr lang="en-US" altLang="en-US" sz="1600" i="1" dirty="0" err="1" smtClean="0">
                <a:solidFill>
                  <a:schemeClr val="tx1"/>
                </a:solidFill>
              </a:rPr>
              <a:t>Atsavapranee</a:t>
            </a:r>
            <a:r>
              <a:rPr lang="en-US" altLang="en-US" sz="1600" i="1" dirty="0" smtClean="0">
                <a:solidFill>
                  <a:schemeClr val="tx1"/>
                </a:solidFill>
              </a:rPr>
              <a:t> (2010)), roll decay (Irvine (2013)), steady drift (</a:t>
            </a:r>
            <a:r>
              <a:rPr lang="en-US" altLang="en-US" sz="1600" i="1" dirty="0" err="1" smtClean="0">
                <a:solidFill>
                  <a:schemeClr val="tx1"/>
                </a:solidFill>
              </a:rPr>
              <a:t>Egeberg</a:t>
            </a:r>
            <a:r>
              <a:rPr lang="en-US" altLang="en-US" sz="1600" i="1" dirty="0" smtClean="0">
                <a:solidFill>
                  <a:schemeClr val="tx1"/>
                </a:solidFill>
              </a:rPr>
              <a:t> (2014))</a:t>
            </a:r>
          </a:p>
          <a:p>
            <a:pPr marL="447675" lvl="1" indent="-180975" algn="l" eaLnBrk="1" hangingPunct="1">
              <a:buFont typeface="Arial" charset="0"/>
              <a:buChar char="•"/>
            </a:pPr>
            <a:r>
              <a:rPr lang="en-US" altLang="en-US" sz="1600" i="1" dirty="0" smtClean="0">
                <a:solidFill>
                  <a:schemeClr val="tx1"/>
                </a:solidFill>
              </a:rPr>
              <a:t>Delft catamaran in steady drift (Broglia et al. (2011b))</a:t>
            </a:r>
          </a:p>
          <a:p>
            <a:pPr algn="l" eaLnBrk="1" hangingPunct="1"/>
            <a:r>
              <a:rPr lang="en-US" altLang="en-US" sz="2400" dirty="0" smtClean="0">
                <a:solidFill>
                  <a:schemeClr val="tx1"/>
                </a:solidFill>
              </a:rPr>
              <a:t>No specific procedures are available for V&amp;V. Issues and methodology:</a:t>
            </a:r>
          </a:p>
          <a:p>
            <a:pPr algn="l" eaLnBrk="1" hangingPunct="1">
              <a:buFont typeface="Arial" charset="0"/>
              <a:buChar char="•"/>
            </a:pPr>
            <a:r>
              <a:rPr lang="en-US" altLang="en-US" sz="2000" i="1" dirty="0" smtClean="0">
                <a:solidFill>
                  <a:schemeClr val="tx1"/>
                </a:solidFill>
              </a:rPr>
              <a:t>Verification is challenging (definition of proper measures and grids in the asymptotic range)</a:t>
            </a:r>
          </a:p>
          <a:p>
            <a:pPr algn="l" eaLnBrk="1" hangingPunct="1">
              <a:buFont typeface="Arial" charset="0"/>
              <a:buChar char="•"/>
            </a:pPr>
            <a:r>
              <a:rPr lang="en-US" altLang="en-US" sz="2000" i="1" dirty="0" smtClean="0">
                <a:solidFill>
                  <a:schemeClr val="tx1"/>
                </a:solidFill>
              </a:rPr>
              <a:t>Validation usually assessed for global quantities (trajectory and dynamic parameters) as, for example in Broglia et al. (2011) and Carrica et al. (2013)</a:t>
            </a:r>
          </a:p>
        </p:txBody>
      </p:sp>
    </p:spTree>
    <p:extLst>
      <p:ext uri="{BB962C8B-B14F-4D97-AF65-F5344CB8AC3E}">
        <p14:creationId xmlns:p14="http://schemas.microsoft.com/office/powerpoint/2010/main" val="5685070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755650" y="188913"/>
            <a:ext cx="7632700" cy="922337"/>
          </a:xfrm>
        </p:spPr>
        <p:txBody>
          <a:bodyPr/>
          <a:lstStyle/>
          <a:p>
            <a:r>
              <a:rPr lang="en-GB" altLang="en-US" dirty="0" smtClean="0"/>
              <a:t>7.6 Ocean Engineering</a:t>
            </a:r>
          </a:p>
        </p:txBody>
      </p:sp>
      <p:sp>
        <p:nvSpPr>
          <p:cNvPr id="2051" name="Content Placeholder 2"/>
          <p:cNvSpPr>
            <a:spLocks noGrp="1"/>
          </p:cNvSpPr>
          <p:nvPr>
            <p:ph idx="1"/>
          </p:nvPr>
        </p:nvSpPr>
        <p:spPr>
          <a:xfrm>
            <a:off x="539750" y="981075"/>
            <a:ext cx="8353425" cy="4895850"/>
          </a:xfrm>
        </p:spPr>
        <p:txBody>
          <a:bodyPr/>
          <a:lstStyle/>
          <a:p>
            <a:pPr eaLnBrk="1" hangingPunct="1">
              <a:buFont typeface="Arial" charset="0"/>
              <a:buNone/>
            </a:pPr>
            <a:r>
              <a:rPr lang="en-US" altLang="en-US" sz="2800" b="1" dirty="0" smtClean="0"/>
              <a:t>CFD use in Ocean Engineering</a:t>
            </a:r>
          </a:p>
          <a:p>
            <a:pPr eaLnBrk="1" hangingPunct="1"/>
            <a:r>
              <a:rPr lang="en-GB" altLang="ko-KR" sz="2800" dirty="0" smtClean="0"/>
              <a:t>Limited to applications for which viscous flow effects are not negligible</a:t>
            </a:r>
          </a:p>
          <a:p>
            <a:pPr lvl="1" eaLnBrk="1" hangingPunct="1">
              <a:buFont typeface="Arial" charset="0"/>
              <a:buChar char="•"/>
            </a:pPr>
            <a:r>
              <a:rPr lang="en-GB" altLang="ko-KR" sz="2400" dirty="0" smtClean="0"/>
              <a:t>Free-surface flow around offshore structures</a:t>
            </a:r>
          </a:p>
          <a:p>
            <a:pPr lvl="1" eaLnBrk="1" hangingPunct="1">
              <a:buFont typeface="Arial" charset="0"/>
              <a:buChar char="•"/>
            </a:pPr>
            <a:r>
              <a:rPr lang="en-GB" altLang="ko-KR" sz="2400" dirty="0" smtClean="0"/>
              <a:t>Ocean renewable energy </a:t>
            </a:r>
          </a:p>
          <a:p>
            <a:pPr lvl="1" eaLnBrk="1" hangingPunct="1">
              <a:buFont typeface="Arial" charset="0"/>
              <a:buChar char="•"/>
            </a:pPr>
            <a:r>
              <a:rPr lang="en-GB" altLang="ko-KR" sz="2400" dirty="0" smtClean="0"/>
              <a:t>Fluid-structure interaction of ocean structures</a:t>
            </a:r>
          </a:p>
          <a:p>
            <a:pPr lvl="1" eaLnBrk="1" hangingPunct="1">
              <a:buFont typeface="Arial" charset="0"/>
              <a:buChar char="•"/>
            </a:pPr>
            <a:r>
              <a:rPr lang="en-GB" altLang="en-US" sz="2400" dirty="0" smtClean="0"/>
              <a:t>…</a:t>
            </a:r>
          </a:p>
          <a:p>
            <a:pPr eaLnBrk="1" hangingPunct="1"/>
            <a:r>
              <a:rPr lang="en-GB" altLang="ko-KR" sz="2800" dirty="0" smtClean="0"/>
              <a:t>Although CFD applications increasingly popular, there is still a plenty of room for improvement, requiring extensive amount of research.</a:t>
            </a:r>
            <a:endParaRPr lang="sv-SE" altLang="en-US" sz="2800" dirty="0" smtClean="0"/>
          </a:p>
        </p:txBody>
      </p:sp>
    </p:spTree>
    <p:extLst>
      <p:ext uri="{BB962C8B-B14F-4D97-AF65-F5344CB8AC3E}">
        <p14:creationId xmlns:p14="http://schemas.microsoft.com/office/powerpoint/2010/main" val="1264439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395536" y="188094"/>
            <a:ext cx="8065393" cy="6669360"/>
          </a:xfrm>
          <a:solidFill>
            <a:schemeClr val="bg1"/>
          </a:solidFill>
        </p:spPr>
        <p:txBody>
          <a:bodyPr/>
          <a:lstStyle/>
          <a:p>
            <a:pPr eaLnBrk="1" hangingPunct="1">
              <a:buFont typeface="Arial" charset="0"/>
              <a:buNone/>
            </a:pPr>
            <a:r>
              <a:rPr lang="en-US" altLang="en-US" sz="2800" b="1" dirty="0" smtClean="0"/>
              <a:t>FPSO in waves</a:t>
            </a:r>
          </a:p>
          <a:p>
            <a:pPr eaLnBrk="1" hangingPunct="1"/>
            <a:r>
              <a:rPr lang="en-GB" altLang="ko-KR" sz="2800" dirty="0" smtClean="0"/>
              <a:t>FPSO's generally operated in a specific region and positioned to meet mostly head or bow waves to reduce roll motions. </a:t>
            </a:r>
          </a:p>
          <a:p>
            <a:pPr eaLnBrk="1" hangingPunct="1"/>
            <a:r>
              <a:rPr lang="en-GB" altLang="ko-KR" sz="2800" dirty="0" smtClean="0"/>
              <a:t>Lim et al. (2012)</a:t>
            </a:r>
          </a:p>
          <a:p>
            <a:pPr lvl="1" eaLnBrk="1" hangingPunct="1">
              <a:buFont typeface="Arial" charset="0"/>
              <a:buChar char="•"/>
            </a:pPr>
            <a:r>
              <a:rPr lang="en-GB" altLang="ko-KR" sz="2200" dirty="0" smtClean="0"/>
              <a:t>Experimental results for three different FPSO bow shapes in regular head waves. </a:t>
            </a:r>
          </a:p>
          <a:p>
            <a:pPr lvl="1" eaLnBrk="1" hangingPunct="1">
              <a:buFont typeface="Arial" charset="0"/>
              <a:buChar char="•"/>
            </a:pPr>
            <a:r>
              <a:rPr lang="en-GB" altLang="ko-KR" sz="2200" dirty="0" smtClean="0"/>
              <a:t>CFD computations carried out as a sample validation case for the database built for CFD code.</a:t>
            </a:r>
          </a:p>
          <a:p>
            <a:pPr eaLnBrk="1" hangingPunct="1"/>
            <a:r>
              <a:rPr lang="en-US" altLang="ko-KR" sz="2800" dirty="0" smtClean="0"/>
              <a:t>Kim (2011)</a:t>
            </a:r>
          </a:p>
          <a:p>
            <a:pPr lvl="1" eaLnBrk="1" hangingPunct="1">
              <a:buFont typeface="Arial" panose="020B0604020202020204" pitchFamily="34" charset="0"/>
              <a:buChar char="•"/>
            </a:pPr>
            <a:r>
              <a:rPr lang="en-US" altLang="ko-KR" sz="2200" dirty="0" smtClean="0"/>
              <a:t>2D </a:t>
            </a:r>
            <a:r>
              <a:rPr lang="en-US" altLang="ko-KR" sz="2200" dirty="0"/>
              <a:t>floating body with a moon pool under forced heave motion. Dynamic CFD simulation carried out. </a:t>
            </a:r>
          </a:p>
          <a:p>
            <a:pPr lvl="1" eaLnBrk="1" hangingPunct="1">
              <a:buFont typeface="Arial" panose="020B0604020202020204" pitchFamily="34" charset="0"/>
              <a:buChar char="•"/>
            </a:pPr>
            <a:r>
              <a:rPr lang="en-US" altLang="ko-KR" sz="2200" dirty="0"/>
              <a:t>Effects of vortex shedding and viscosity investigated by changing the corner shapes of the floating body. </a:t>
            </a:r>
          </a:p>
          <a:p>
            <a:pPr lvl="1" eaLnBrk="1" hangingPunct="1">
              <a:buFont typeface="Arial" panose="020B0604020202020204" pitchFamily="34" charset="0"/>
              <a:buChar char="•"/>
            </a:pPr>
            <a:r>
              <a:rPr lang="en-US" altLang="ko-KR" sz="2200" dirty="0"/>
              <a:t>The flow </a:t>
            </a:r>
            <a:r>
              <a:rPr lang="en-US" altLang="ko-KR" sz="2200" dirty="0" smtClean="0"/>
              <a:t>fields </a:t>
            </a:r>
            <a:r>
              <a:rPr lang="en-US" altLang="ko-KR" sz="2200" dirty="0"/>
              <a:t>analyzed to determine the mechanisms of wave elevation, damping, and sway force</a:t>
            </a:r>
            <a:r>
              <a:rPr lang="en-US" altLang="ko-KR" sz="2000" dirty="0"/>
              <a:t>.</a:t>
            </a:r>
          </a:p>
          <a:p>
            <a:pPr eaLnBrk="1" hangingPunct="1"/>
            <a:endParaRPr lang="en-GB" altLang="ko-KR" sz="2400" dirty="0" smtClean="0"/>
          </a:p>
        </p:txBody>
      </p:sp>
    </p:spTree>
    <p:extLst>
      <p:ext uri="{BB962C8B-B14F-4D97-AF65-F5344CB8AC3E}">
        <p14:creationId xmlns:p14="http://schemas.microsoft.com/office/powerpoint/2010/main" val="3084760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9750" y="981075"/>
                <a:ext cx="8353425" cy="4895850"/>
              </a:xfrm>
            </p:spPr>
            <p:txBody>
              <a:bodyPr/>
              <a:lstStyle/>
              <a:p>
                <a:pPr marL="0" indent="0">
                  <a:buNone/>
                  <a:defRPr/>
                </a:pPr>
                <a:r>
                  <a:rPr lang="en-GB" sz="2800" b="1" dirty="0" smtClean="0"/>
                  <a:t>State of the art</a:t>
                </a:r>
                <a:endParaRPr lang="en-GB" sz="2800" b="1" dirty="0"/>
              </a:p>
              <a:p>
                <a:pPr eaLnBrk="1" hangingPunct="1">
                  <a:defRPr/>
                </a:pPr>
                <a:r>
                  <a:rPr lang="sv-SE" altLang="en-US" sz="2800" dirty="0" smtClean="0"/>
                  <a:t>Solvers use almost exclusively immersed interface methods, like Level Set or Volume of Fluid (VOF)</a:t>
                </a:r>
              </a:p>
              <a:p>
                <a:pPr eaLnBrk="1" hangingPunct="1">
                  <a:defRPr/>
                </a:pPr>
                <a:r>
                  <a:rPr lang="sv-SE" altLang="en-US" sz="2800" dirty="0" smtClean="0"/>
                  <a:t>The size scales of the problem are vast, from the ship or wave size (say 100 m) to the grid size needed to resolve the smallest bubble (say 50 micron bubbles, 5 micron grid spacing)</a:t>
                </a:r>
              </a:p>
              <a:p>
                <a:pPr lvl="1" eaLnBrk="1" hangingPunct="1">
                  <a:defRPr/>
                </a:pPr>
                <a:r>
                  <a:rPr lang="sv-SE" altLang="en-US" sz="2400" dirty="0" smtClean="0"/>
                  <a:t>Direct computation of such a problem would require </a:t>
                </a:r>
                <a14:m>
                  <m:oMath xmlns:m="http://schemas.openxmlformats.org/officeDocument/2006/math">
                    <m:r>
                      <a:rPr lang="en-US" altLang="en-US" sz="2400" b="0" i="1" smtClean="0">
                        <a:latin typeface="Cambria Math"/>
                      </a:rPr>
                      <m:t>~</m:t>
                    </m:r>
                    <m:sSup>
                      <m:sSupPr>
                        <m:ctrlPr>
                          <a:rPr lang="en-US" altLang="en-US" sz="2400" b="0" i="1" smtClean="0">
                            <a:latin typeface="Cambria Math" panose="02040503050406030204" pitchFamily="18" charset="0"/>
                          </a:rPr>
                        </m:ctrlPr>
                      </m:sSupPr>
                      <m:e>
                        <m:r>
                          <a:rPr lang="en-US" altLang="en-US" sz="2400" b="0" i="1" smtClean="0">
                            <a:latin typeface="Cambria Math"/>
                          </a:rPr>
                          <m:t>10</m:t>
                        </m:r>
                      </m:e>
                      <m:sup>
                        <m:r>
                          <a:rPr lang="en-US" altLang="en-US" sz="2400" b="0" i="1" smtClean="0">
                            <a:latin typeface="Cambria Math"/>
                          </a:rPr>
                          <m:t>22</m:t>
                        </m:r>
                      </m:sup>
                    </m:sSup>
                  </m:oMath>
                </a14:m>
                <a:r>
                  <a:rPr lang="sv-SE" altLang="en-US" sz="2400" dirty="0" smtClean="0"/>
                  <a:t> points, or some 10,000 trillion cores to run. This is orders of magnitude more than all processors ever built combined, including computers, smartphones and game consoles.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9750" y="981075"/>
                <a:ext cx="8353425" cy="4895850"/>
              </a:xfrm>
              <a:blipFill rotWithShape="1">
                <a:blip r:embed="rId2"/>
                <a:stretch>
                  <a:fillRect l="-1533" t="-1121" r="-1095" b="-623"/>
                </a:stretch>
              </a:blipFill>
            </p:spPr>
            <p:txBody>
              <a:bodyPr/>
              <a:lstStyle/>
              <a:p>
                <a:r>
                  <a:rPr lang="en-US">
                    <a:noFill/>
                  </a:rPr>
                  <a:t> </a:t>
                </a:r>
              </a:p>
            </p:txBody>
          </p:sp>
        </mc:Fallback>
      </mc:AlternateContent>
    </p:spTree>
    <p:extLst>
      <p:ext uri="{BB962C8B-B14F-4D97-AF65-F5344CB8AC3E}">
        <p14:creationId xmlns:p14="http://schemas.microsoft.com/office/powerpoint/2010/main" val="26104135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611560" y="836712"/>
            <a:ext cx="8269176" cy="4248472"/>
          </a:xfrm>
          <a:solidFill>
            <a:schemeClr val="bg1"/>
          </a:solidFill>
        </p:spPr>
        <p:txBody>
          <a:bodyPr/>
          <a:lstStyle/>
          <a:p>
            <a:pPr eaLnBrk="1" hangingPunct="1">
              <a:buFont typeface="Arial" charset="0"/>
              <a:buNone/>
            </a:pPr>
            <a:r>
              <a:rPr lang="en-US" altLang="en-US" sz="2800" b="1" dirty="0" smtClean="0"/>
              <a:t>VIV of risers</a:t>
            </a:r>
          </a:p>
          <a:p>
            <a:pPr eaLnBrk="1" hangingPunct="1"/>
            <a:r>
              <a:rPr lang="en-GB" altLang="ko-KR" sz="2800" dirty="0" smtClean="0"/>
              <a:t>Structures described by Lagrangian formulations, while fluids described by Eulerian formulations. Coupling requires tight integration of the two solvers. </a:t>
            </a:r>
          </a:p>
          <a:p>
            <a:pPr eaLnBrk="1" hangingPunct="1"/>
            <a:r>
              <a:rPr lang="en-GB" altLang="ko-KR" sz="2800" dirty="0" smtClean="0"/>
              <a:t>Chen and Kim (2012) </a:t>
            </a:r>
          </a:p>
          <a:p>
            <a:pPr lvl="1" eaLnBrk="1" hangingPunct="1">
              <a:buFont typeface="Arial" charset="0"/>
              <a:buChar char="•"/>
            </a:pPr>
            <a:r>
              <a:rPr lang="en-GB" altLang="ko-KR" sz="2200" dirty="0" smtClean="0"/>
              <a:t>Dynamic effect of internal flow considering FSI for a marine riser in an external shear current.</a:t>
            </a:r>
          </a:p>
          <a:p>
            <a:pPr eaLnBrk="1" hangingPunct="1"/>
            <a:r>
              <a:rPr lang="en-GB" altLang="ko-KR" sz="2800" dirty="0" err="1" smtClean="0"/>
              <a:t>Halkyard</a:t>
            </a:r>
            <a:r>
              <a:rPr lang="en-GB" altLang="ko-KR" sz="2800" dirty="0" smtClean="0"/>
              <a:t> et al. (2006)</a:t>
            </a:r>
          </a:p>
          <a:p>
            <a:pPr lvl="1" eaLnBrk="1" hangingPunct="1">
              <a:buFont typeface="Arial" charset="0"/>
              <a:buChar char="•"/>
            </a:pPr>
            <a:r>
              <a:rPr lang="en-GB" altLang="ko-KR" sz="2200" dirty="0" smtClean="0"/>
              <a:t>Helical strakes were employed to mitigate VIM. </a:t>
            </a:r>
          </a:p>
          <a:p>
            <a:pPr marL="457200" lvl="1" indent="0" eaLnBrk="1" hangingPunct="1">
              <a:buNone/>
            </a:pPr>
            <a:endParaRPr lang="en-GB" altLang="ko-KR" sz="2400" dirty="0" smtClean="0"/>
          </a:p>
        </p:txBody>
      </p:sp>
    </p:spTree>
    <p:extLst>
      <p:ext uri="{BB962C8B-B14F-4D97-AF65-F5344CB8AC3E}">
        <p14:creationId xmlns:p14="http://schemas.microsoft.com/office/powerpoint/2010/main" val="40859252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539552" y="344487"/>
            <a:ext cx="8353425" cy="4895850"/>
          </a:xfrm>
        </p:spPr>
        <p:txBody>
          <a:bodyPr/>
          <a:lstStyle/>
          <a:p>
            <a:pPr eaLnBrk="1" hangingPunct="1">
              <a:buFont typeface="Arial" charset="0"/>
              <a:buNone/>
            </a:pPr>
            <a:r>
              <a:rPr lang="en-US" altLang="en-US" sz="2800" b="1" dirty="0" smtClean="0"/>
              <a:t>VIV of risers</a:t>
            </a:r>
          </a:p>
          <a:p>
            <a:pPr eaLnBrk="1" hangingPunct="1"/>
            <a:r>
              <a:rPr lang="en-GB" altLang="ko-KR" sz="2800" dirty="0" smtClean="0"/>
              <a:t>Yu and Li (2013) </a:t>
            </a:r>
          </a:p>
          <a:p>
            <a:pPr lvl="1" eaLnBrk="1" hangingPunct="1">
              <a:buFont typeface="Arial" charset="0"/>
              <a:buChar char="•"/>
            </a:pPr>
            <a:r>
              <a:rPr lang="en-GB" altLang="ko-KR" sz="2400" dirty="0" smtClean="0"/>
              <a:t>Hydrodynamics performance of a floating-point absorber wave energy system </a:t>
            </a:r>
          </a:p>
          <a:p>
            <a:pPr lvl="1" eaLnBrk="1" hangingPunct="1">
              <a:buFont typeface="Arial" charset="0"/>
              <a:buChar char="•"/>
            </a:pPr>
            <a:r>
              <a:rPr lang="en-GB" altLang="ko-KR" sz="2400" dirty="0" smtClean="0"/>
              <a:t>Nonlinear effects, including wave-overtopping induced forces, are significant.</a:t>
            </a:r>
            <a:endParaRPr lang="en-GB" altLang="ko-KR" sz="2000" dirty="0" smtClean="0"/>
          </a:p>
        </p:txBody>
      </p:sp>
      <p:pic>
        <p:nvPicPr>
          <p:cNvPr id="7172" name="그림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924944"/>
            <a:ext cx="427831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85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586887" y="404664"/>
            <a:ext cx="6408738" cy="4895850"/>
          </a:xfrm>
        </p:spPr>
        <p:txBody>
          <a:bodyPr/>
          <a:lstStyle/>
          <a:p>
            <a:pPr eaLnBrk="1" hangingPunct="1">
              <a:buFont typeface="Arial" charset="0"/>
              <a:buNone/>
            </a:pPr>
            <a:r>
              <a:rPr lang="en-US" altLang="en-US" sz="2800" b="1" dirty="0" smtClean="0"/>
              <a:t>Marine renewable energy</a:t>
            </a:r>
          </a:p>
          <a:p>
            <a:pPr eaLnBrk="1" hangingPunct="1"/>
            <a:r>
              <a:rPr lang="en-GB" altLang="ko-KR" sz="2800" dirty="0" smtClean="0"/>
              <a:t>Two computational procedures, based on the blade element momentum theory and CFD, developed for open water performance prediction of horizontal axis tidal stream turbines (Lee et al. 2012). Verified by comparison and applied to a turbine design process. </a:t>
            </a:r>
          </a:p>
        </p:txBody>
      </p:sp>
      <p:pic>
        <p:nvPicPr>
          <p:cNvPr id="6148" name="그림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548680"/>
            <a:ext cx="2117725"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4350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539552" y="188640"/>
            <a:ext cx="8353425" cy="6192688"/>
          </a:xfrm>
          <a:solidFill>
            <a:schemeClr val="bg1"/>
          </a:solidFill>
        </p:spPr>
        <p:txBody>
          <a:bodyPr/>
          <a:lstStyle/>
          <a:p>
            <a:pPr eaLnBrk="1" hangingPunct="1">
              <a:buFont typeface="Arial" charset="0"/>
              <a:buNone/>
            </a:pPr>
            <a:r>
              <a:rPr lang="en-US" altLang="en-US" sz="2800" b="1" dirty="0" smtClean="0"/>
              <a:t>Benchmark cases</a:t>
            </a:r>
          </a:p>
          <a:p>
            <a:pPr eaLnBrk="1" hangingPunct="1"/>
            <a:r>
              <a:rPr lang="en-GB" altLang="ko-KR" sz="2800" dirty="0" smtClean="0"/>
              <a:t>Wave run-up around an offshore structure </a:t>
            </a:r>
          </a:p>
          <a:p>
            <a:pPr lvl="1" eaLnBrk="1" hangingPunct="1">
              <a:buFont typeface="Arial" charset="0"/>
              <a:buChar char="•"/>
            </a:pPr>
            <a:r>
              <a:rPr lang="en-GB" altLang="ko-KR" sz="2200" dirty="0" smtClean="0"/>
              <a:t>The most widely accepted benchmark is the experimental data adopted by the 27</a:t>
            </a:r>
            <a:r>
              <a:rPr lang="en-GB" altLang="ko-KR" sz="2200" baseline="30000" dirty="0" smtClean="0"/>
              <a:t>th</a:t>
            </a:r>
            <a:r>
              <a:rPr lang="en-GB" altLang="ko-KR" sz="2200" dirty="0" smtClean="0"/>
              <a:t> ITTC Ocean Engineering Committee. </a:t>
            </a:r>
          </a:p>
          <a:p>
            <a:pPr lvl="1" eaLnBrk="1" hangingPunct="1">
              <a:buFont typeface="Arial" charset="0"/>
              <a:buChar char="•"/>
            </a:pPr>
            <a:r>
              <a:rPr lang="en-GB" altLang="ko-KR" sz="2200" dirty="0" smtClean="0"/>
              <a:t>Free-surface behaviour around and pressure acting on a single truncated circular cylinder in waves. </a:t>
            </a:r>
          </a:p>
          <a:p>
            <a:pPr lvl="1" eaLnBrk="1" hangingPunct="1">
              <a:buFont typeface="Arial" charset="0"/>
              <a:buChar char="•"/>
            </a:pPr>
            <a:r>
              <a:rPr lang="en-GB" altLang="ko-KR" sz="2200" dirty="0" smtClean="0"/>
              <a:t>For various wave conditions, wave elevation ahead of and behind the cylinder, wave </a:t>
            </a:r>
            <a:r>
              <a:rPr lang="en-GB" altLang="ko-KR" sz="2400" dirty="0" smtClean="0"/>
              <a:t>run-up and pressure on the cylinder were measured. </a:t>
            </a:r>
          </a:p>
          <a:p>
            <a:pPr eaLnBrk="1" hangingPunct="1"/>
            <a:r>
              <a:rPr lang="en-US" altLang="ko-KR" sz="2800" dirty="0"/>
              <a:t>Horizontal axis tidal stream turbine</a:t>
            </a:r>
          </a:p>
          <a:p>
            <a:pPr lvl="1" eaLnBrk="1" hangingPunct="1">
              <a:buFont typeface="Arial" charset="0"/>
              <a:buChar char="•"/>
            </a:pPr>
            <a:r>
              <a:rPr lang="en-US" altLang="ko-KR" sz="2200" dirty="0" err="1"/>
              <a:t>Bahaj</a:t>
            </a:r>
            <a:r>
              <a:rPr lang="en-US" altLang="ko-KR" sz="2200" dirty="0"/>
              <a:t> et al. (2007)</a:t>
            </a:r>
          </a:p>
          <a:p>
            <a:pPr lvl="1" eaLnBrk="1" hangingPunct="1">
              <a:buFont typeface="Arial" charset="0"/>
              <a:buChar char="•"/>
            </a:pPr>
            <a:r>
              <a:rPr lang="en-US" altLang="ko-KR" sz="2200" dirty="0"/>
              <a:t>A tidal stream turbine model of the most popular type was towed in a towing tank. </a:t>
            </a:r>
          </a:p>
          <a:p>
            <a:pPr lvl="1" eaLnBrk="1" hangingPunct="1">
              <a:buFont typeface="Arial" charset="0"/>
              <a:buChar char="•"/>
            </a:pPr>
            <a:r>
              <a:rPr lang="en-US" altLang="ko-KR" sz="2200" dirty="0"/>
              <a:t>The turbine’s performance was measured and compared with the one predicted by a theoretical formula. </a:t>
            </a:r>
          </a:p>
          <a:p>
            <a:pPr lvl="1" eaLnBrk="1" hangingPunct="1">
              <a:buFont typeface="Arial" charset="0"/>
              <a:buChar char="•"/>
            </a:pPr>
            <a:endParaRPr lang="en-GB" altLang="ko-KR" sz="1600" dirty="0" smtClean="0"/>
          </a:p>
        </p:txBody>
      </p:sp>
    </p:spTree>
    <p:extLst>
      <p:ext uri="{BB962C8B-B14F-4D97-AF65-F5344CB8AC3E}">
        <p14:creationId xmlns:p14="http://schemas.microsoft.com/office/powerpoint/2010/main" val="497157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539750" y="981075"/>
            <a:ext cx="8353425" cy="4895850"/>
          </a:xfrm>
        </p:spPr>
        <p:txBody>
          <a:bodyPr/>
          <a:lstStyle/>
          <a:p>
            <a:pPr eaLnBrk="1" hangingPunct="1">
              <a:buFont typeface="Arial" charset="0"/>
              <a:buNone/>
            </a:pPr>
            <a:r>
              <a:rPr lang="en-US" altLang="en-US" sz="2800" b="1" smtClean="0"/>
              <a:t>V&amp;V procedures and needs</a:t>
            </a:r>
          </a:p>
          <a:p>
            <a:pPr eaLnBrk="1" hangingPunct="1"/>
            <a:r>
              <a:rPr lang="en-GB" altLang="ko-KR" sz="2800" smtClean="0"/>
              <a:t>V&amp;V for CFD simulations of ocean engineering problems are still controversial. </a:t>
            </a:r>
          </a:p>
          <a:p>
            <a:pPr eaLnBrk="1" hangingPunct="1"/>
            <a:r>
              <a:rPr lang="en-GB" altLang="ko-KR" sz="2800" smtClean="0"/>
              <a:t>Because of the unsteady nature of the problems, it is difficult to understand how to quantify errors in the more or less random temporal variations. </a:t>
            </a:r>
          </a:p>
          <a:p>
            <a:pPr eaLnBrk="1" hangingPunct="1"/>
            <a:r>
              <a:rPr lang="en-GB" altLang="ko-KR" sz="2800" smtClean="0"/>
              <a:t>Moreover, full 6DOF motion in response to external environment is susceptible to various types of uncertainties.</a:t>
            </a:r>
            <a:endParaRPr lang="en-GB" altLang="ko-KR" sz="1600" smtClean="0"/>
          </a:p>
        </p:txBody>
      </p:sp>
    </p:spTree>
    <p:extLst>
      <p:ext uri="{BB962C8B-B14F-4D97-AF65-F5344CB8AC3E}">
        <p14:creationId xmlns:p14="http://schemas.microsoft.com/office/powerpoint/2010/main" val="38409084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Guidelines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7.5-03-02-03 Practical Guidelines for Ship CFD Applications. (Revised)</a:t>
            </a:r>
          </a:p>
          <a:p>
            <a:r>
              <a:rPr kumimoji="1" lang="en-US" altLang="ja-JP" dirty="0" smtClean="0"/>
              <a:t>7.5-03-02-04 Practical Guidelines for Ship Resistance CFD. (New)</a:t>
            </a:r>
          </a:p>
          <a:p>
            <a:r>
              <a:rPr kumimoji="1" lang="en-US" altLang="ja-JP" dirty="0" smtClean="0"/>
              <a:t>7.5-03-03-01 Practical Guidelines for Ship Self-propulsion CFD. (New)</a:t>
            </a:r>
          </a:p>
          <a:p>
            <a:r>
              <a:rPr kumimoji="1" lang="en-US" altLang="ja-JP" dirty="0" smtClean="0"/>
              <a:t>7.5-03-03-02 Practical Guidelines for RANS Calculation of Nominal Wakes. (New)</a:t>
            </a:r>
          </a:p>
          <a:p>
            <a:endParaRPr kumimoji="1" lang="en-US" altLang="ja-JP" dirty="0" smtClean="0"/>
          </a:p>
          <a:p>
            <a:endParaRPr kumimoji="1" lang="ja-JP" altLang="en-US" dirty="0"/>
          </a:p>
        </p:txBody>
      </p:sp>
    </p:spTree>
    <p:extLst>
      <p:ext uri="{BB962C8B-B14F-4D97-AF65-F5344CB8AC3E}">
        <p14:creationId xmlns:p14="http://schemas.microsoft.com/office/powerpoint/2010/main" val="1004881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615445"/>
            <a:ext cx="8229600" cy="5184576"/>
          </a:xfrm>
        </p:spPr>
        <p:txBody>
          <a:bodyPr numCol="2" spcCol="180000"/>
          <a:lstStyle/>
          <a:p>
            <a:pPr marL="0" indent="0">
              <a:lnSpc>
                <a:spcPts val="2500"/>
              </a:lnSpc>
              <a:buNone/>
            </a:pPr>
            <a:r>
              <a:rPr kumimoji="1" lang="en-US" altLang="ja-JP" sz="2400" dirty="0" smtClean="0"/>
              <a:t>1.	INTRODUCTION	</a:t>
            </a:r>
          </a:p>
          <a:p>
            <a:pPr marL="0" indent="0">
              <a:lnSpc>
                <a:spcPts val="2500"/>
              </a:lnSpc>
              <a:buNone/>
            </a:pPr>
            <a:r>
              <a:rPr kumimoji="1" lang="en-US" altLang="ja-JP" sz="2400" dirty="0" smtClean="0"/>
              <a:t>2.	PRE-PROCESSING	</a:t>
            </a:r>
          </a:p>
          <a:p>
            <a:pPr marL="0" indent="0">
              <a:lnSpc>
                <a:spcPts val="2500"/>
              </a:lnSpc>
              <a:buNone/>
            </a:pPr>
            <a:r>
              <a:rPr kumimoji="1" lang="en-US" altLang="ja-JP" sz="2400" dirty="0" smtClean="0"/>
              <a:t>    2.1	Geometry	</a:t>
            </a:r>
          </a:p>
          <a:p>
            <a:pPr marL="0" indent="0">
              <a:lnSpc>
                <a:spcPts val="2500"/>
              </a:lnSpc>
              <a:buNone/>
            </a:pPr>
            <a:r>
              <a:rPr kumimoji="1" lang="en-US" altLang="ja-JP" sz="2400" dirty="0" smtClean="0"/>
              <a:t>    2.2	Computational Domain</a:t>
            </a:r>
          </a:p>
          <a:p>
            <a:pPr marL="0" indent="0">
              <a:lnSpc>
                <a:spcPts val="2500"/>
              </a:lnSpc>
              <a:buNone/>
            </a:pPr>
            <a:r>
              <a:rPr kumimoji="1" lang="en-US" altLang="ja-JP" sz="2400" dirty="0" smtClean="0"/>
              <a:t>          and Boundary  Conditions</a:t>
            </a:r>
          </a:p>
          <a:p>
            <a:pPr marL="0" indent="0">
              <a:lnSpc>
                <a:spcPts val="2500"/>
              </a:lnSpc>
              <a:buNone/>
            </a:pPr>
            <a:r>
              <a:rPr kumimoji="1" lang="en-US" altLang="ja-JP" sz="2400" dirty="0" smtClean="0"/>
              <a:t>    2.3	Grid	</a:t>
            </a:r>
          </a:p>
          <a:p>
            <a:pPr marL="0" indent="0">
              <a:lnSpc>
                <a:spcPts val="2500"/>
              </a:lnSpc>
              <a:buNone/>
            </a:pPr>
            <a:r>
              <a:rPr kumimoji="1" lang="en-US" altLang="ja-JP" sz="2400" dirty="0" smtClean="0"/>
              <a:t>3.	COMPUTATION	</a:t>
            </a:r>
          </a:p>
          <a:p>
            <a:pPr marL="0" indent="0">
              <a:lnSpc>
                <a:spcPts val="2500"/>
              </a:lnSpc>
              <a:buNone/>
            </a:pPr>
            <a:r>
              <a:rPr kumimoji="1" lang="en-US" altLang="ja-JP" sz="2400" dirty="0" smtClean="0"/>
              <a:t>    3.1	Turbulence Models	</a:t>
            </a:r>
          </a:p>
          <a:p>
            <a:pPr marL="0" indent="0">
              <a:lnSpc>
                <a:spcPts val="2500"/>
              </a:lnSpc>
              <a:buNone/>
            </a:pPr>
            <a:r>
              <a:rPr kumimoji="1" lang="en-US" altLang="ja-JP" sz="2400" dirty="0" smtClean="0"/>
              <a:t>    3.2	Near-wall Modelling	</a:t>
            </a:r>
          </a:p>
          <a:p>
            <a:pPr marL="0" indent="0">
              <a:lnSpc>
                <a:spcPts val="2500"/>
              </a:lnSpc>
              <a:buNone/>
            </a:pPr>
            <a:r>
              <a:rPr kumimoji="1" lang="en-US" altLang="ja-JP" sz="2400" dirty="0" smtClean="0"/>
              <a:t>    3.3	Surface Roughness	</a:t>
            </a:r>
          </a:p>
          <a:p>
            <a:pPr marL="0" indent="0">
              <a:lnSpc>
                <a:spcPts val="2500"/>
              </a:lnSpc>
              <a:buNone/>
            </a:pPr>
            <a:r>
              <a:rPr kumimoji="1" lang="en-US" altLang="ja-JP" sz="2400" dirty="0" smtClean="0"/>
              <a:t>    3.4	Numerical Schemes	</a:t>
            </a:r>
          </a:p>
          <a:p>
            <a:pPr marL="0" indent="0">
              <a:lnSpc>
                <a:spcPts val="2500"/>
              </a:lnSpc>
              <a:buNone/>
            </a:pPr>
            <a:r>
              <a:rPr kumimoji="1" lang="en-US" altLang="ja-JP" sz="2400" dirty="0" smtClean="0"/>
              <a:t>    </a:t>
            </a:r>
          </a:p>
          <a:p>
            <a:pPr marL="0" indent="0">
              <a:lnSpc>
                <a:spcPts val="2500"/>
              </a:lnSpc>
              <a:buNone/>
            </a:pPr>
            <a:endParaRPr kumimoji="1" lang="en-US" altLang="ja-JP" sz="2400" dirty="0"/>
          </a:p>
          <a:p>
            <a:pPr marL="0" indent="0">
              <a:lnSpc>
                <a:spcPts val="2500"/>
              </a:lnSpc>
              <a:buNone/>
            </a:pPr>
            <a:endParaRPr kumimoji="1" lang="en-US" altLang="ja-JP" sz="2400" dirty="0" smtClean="0"/>
          </a:p>
          <a:p>
            <a:pPr marL="0" indent="0">
              <a:lnSpc>
                <a:spcPts val="2500"/>
              </a:lnSpc>
              <a:buNone/>
            </a:pPr>
            <a:r>
              <a:rPr kumimoji="1" lang="en-US" altLang="ja-JP" sz="2400" dirty="0" smtClean="0"/>
              <a:t>    3.5   Free Surface</a:t>
            </a:r>
          </a:p>
          <a:p>
            <a:pPr marL="0" indent="0">
              <a:lnSpc>
                <a:spcPts val="2500"/>
              </a:lnSpc>
              <a:buNone/>
            </a:pPr>
            <a:r>
              <a:rPr kumimoji="1" lang="en-US" altLang="ja-JP" sz="2400" dirty="0"/>
              <a:t> </a:t>
            </a:r>
            <a:r>
              <a:rPr kumimoji="1" lang="en-US" altLang="ja-JP" sz="2400" dirty="0" smtClean="0"/>
              <a:t>   3.6	Time Step	</a:t>
            </a:r>
          </a:p>
          <a:p>
            <a:pPr marL="0" indent="0">
              <a:lnSpc>
                <a:spcPts val="2500"/>
              </a:lnSpc>
              <a:buNone/>
            </a:pPr>
            <a:r>
              <a:rPr kumimoji="1" lang="en-US" altLang="ja-JP" sz="2400" dirty="0" smtClean="0"/>
              <a:t>    3.7	Parallel Computing	</a:t>
            </a:r>
          </a:p>
          <a:p>
            <a:pPr marL="0" indent="0">
              <a:lnSpc>
                <a:spcPts val="2500"/>
              </a:lnSpc>
              <a:buNone/>
            </a:pPr>
            <a:r>
              <a:rPr kumimoji="1" lang="en-US" altLang="ja-JP" sz="2400" dirty="0" smtClean="0"/>
              <a:t>    3.8	Convergence	</a:t>
            </a:r>
          </a:p>
          <a:p>
            <a:pPr marL="0" indent="0">
              <a:lnSpc>
                <a:spcPts val="2500"/>
              </a:lnSpc>
              <a:buNone/>
            </a:pPr>
            <a:r>
              <a:rPr kumimoji="1" lang="en-US" altLang="ja-JP" sz="2400" dirty="0" smtClean="0"/>
              <a:t>4.	POST-PROCESSING	</a:t>
            </a:r>
          </a:p>
          <a:p>
            <a:pPr marL="0" indent="0">
              <a:lnSpc>
                <a:spcPts val="2500"/>
              </a:lnSpc>
              <a:buNone/>
            </a:pPr>
            <a:r>
              <a:rPr kumimoji="1" lang="en-US" altLang="ja-JP" sz="2400" dirty="0" smtClean="0"/>
              <a:t>    4.1	Visualization	</a:t>
            </a:r>
          </a:p>
          <a:p>
            <a:pPr marL="0" indent="0">
              <a:lnSpc>
                <a:spcPts val="2500"/>
              </a:lnSpc>
              <a:buNone/>
            </a:pPr>
            <a:r>
              <a:rPr kumimoji="1" lang="en-US" altLang="ja-JP" sz="2400" dirty="0" smtClean="0"/>
              <a:t>    4.2	Verification and </a:t>
            </a:r>
          </a:p>
          <a:p>
            <a:pPr marL="0" indent="0">
              <a:lnSpc>
                <a:spcPts val="2500"/>
              </a:lnSpc>
              <a:buNone/>
            </a:pPr>
            <a:r>
              <a:rPr kumimoji="1" lang="en-US" altLang="ja-JP" sz="2400" dirty="0"/>
              <a:t> </a:t>
            </a:r>
            <a:r>
              <a:rPr kumimoji="1" lang="en-US" altLang="ja-JP" sz="2400" dirty="0" smtClean="0"/>
              <a:t>            Validation	</a:t>
            </a:r>
          </a:p>
          <a:p>
            <a:pPr marL="0" indent="0">
              <a:lnSpc>
                <a:spcPts val="2500"/>
              </a:lnSpc>
              <a:buNone/>
            </a:pPr>
            <a:r>
              <a:rPr kumimoji="1" lang="en-US" altLang="ja-JP" sz="2400" dirty="0" smtClean="0"/>
              <a:t>5.	REFERENCES	</a:t>
            </a:r>
          </a:p>
          <a:p>
            <a:pPr marL="457200" indent="-457200">
              <a:lnSpc>
                <a:spcPts val="2500"/>
              </a:lnSpc>
              <a:buAutoNum type="arabicPeriod" startAt="6"/>
            </a:pPr>
            <a:r>
              <a:rPr kumimoji="1" lang="en-US" altLang="ja-JP" sz="2400" dirty="0" smtClean="0"/>
              <a:t>REFERENCES TO OTHER</a:t>
            </a:r>
          </a:p>
          <a:p>
            <a:pPr marL="0" indent="0">
              <a:lnSpc>
                <a:spcPts val="2500"/>
              </a:lnSpc>
              <a:buNone/>
            </a:pPr>
            <a:r>
              <a:rPr kumimoji="1" lang="en-US" altLang="ja-JP" sz="2400" dirty="0"/>
              <a:t> </a:t>
            </a:r>
            <a:r>
              <a:rPr kumimoji="1" lang="en-US" altLang="ja-JP" sz="2400" dirty="0" smtClean="0"/>
              <a:t>       CFD GUIDELINE</a:t>
            </a:r>
          </a:p>
          <a:p>
            <a:pPr>
              <a:lnSpc>
                <a:spcPts val="2500"/>
              </a:lnSpc>
            </a:pPr>
            <a:endParaRPr kumimoji="1" lang="en-US" altLang="ja-JP" dirty="0" smtClean="0"/>
          </a:p>
          <a:p>
            <a:endParaRPr kumimoji="1" lang="ja-JP" altLang="en-US" dirty="0"/>
          </a:p>
        </p:txBody>
      </p:sp>
      <p:sp>
        <p:nvSpPr>
          <p:cNvPr id="4" name="テキスト ボックス 3"/>
          <p:cNvSpPr txBox="1"/>
          <p:nvPr/>
        </p:nvSpPr>
        <p:spPr>
          <a:xfrm>
            <a:off x="683568" y="476672"/>
            <a:ext cx="7704856" cy="1138773"/>
          </a:xfrm>
          <a:prstGeom prst="rect">
            <a:avLst/>
          </a:prstGeom>
          <a:noFill/>
        </p:spPr>
        <p:txBody>
          <a:bodyPr wrap="square" rtlCol="0">
            <a:spAutoFit/>
          </a:bodyPr>
          <a:lstStyle/>
          <a:p>
            <a:pPr algn="ctr"/>
            <a:r>
              <a:rPr kumimoji="1" lang="en-US" altLang="ja-JP" sz="3200" dirty="0" smtClean="0"/>
              <a:t>7.5-03-02-03 Practical Guidelines for Ship CFD </a:t>
            </a:r>
            <a:r>
              <a:rPr kumimoji="1" lang="en-US" altLang="ja-JP" sz="3600" dirty="0" smtClean="0"/>
              <a:t>Applications.</a:t>
            </a:r>
            <a:endParaRPr kumimoji="1" lang="ja-JP" altLang="en-US" dirty="0"/>
          </a:p>
        </p:txBody>
      </p:sp>
    </p:spTree>
    <p:extLst>
      <p:ext uri="{BB962C8B-B14F-4D97-AF65-F5344CB8AC3E}">
        <p14:creationId xmlns:p14="http://schemas.microsoft.com/office/powerpoint/2010/main" val="10531817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59430" y="1337866"/>
            <a:ext cx="8228788" cy="4755430"/>
          </a:xfrm>
          <a:solidFill>
            <a:schemeClr val="bg1"/>
          </a:solidFill>
        </p:spPr>
        <p:txBody>
          <a:bodyPr numCol="2" spcCol="180000"/>
          <a:lstStyle/>
          <a:p>
            <a:pPr marL="0" indent="0">
              <a:lnSpc>
                <a:spcPts val="2500"/>
              </a:lnSpc>
              <a:buNone/>
            </a:pPr>
            <a:r>
              <a:rPr kumimoji="1" lang="en-US" altLang="ja-JP" sz="2400" dirty="0" smtClean="0"/>
              <a:t>1.  OVERVIEW	</a:t>
            </a:r>
          </a:p>
          <a:p>
            <a:pPr marL="0" indent="0">
              <a:lnSpc>
                <a:spcPts val="2500"/>
              </a:lnSpc>
              <a:buNone/>
            </a:pPr>
            <a:r>
              <a:rPr kumimoji="1" lang="en-US" altLang="ja-JP" sz="2400" dirty="0" smtClean="0"/>
              <a:t>2.   COMPUTATIONAL PROCEDURE	</a:t>
            </a:r>
          </a:p>
          <a:p>
            <a:pPr marL="0" indent="0">
              <a:lnSpc>
                <a:spcPts val="2500"/>
              </a:lnSpc>
              <a:buNone/>
            </a:pPr>
            <a:r>
              <a:rPr kumimoji="1" lang="en-US" altLang="ja-JP" sz="2400" dirty="0" smtClean="0"/>
              <a:t>  2.1	Preliminaries	</a:t>
            </a:r>
          </a:p>
          <a:p>
            <a:pPr marL="0" indent="0">
              <a:lnSpc>
                <a:spcPts val="2500"/>
              </a:lnSpc>
              <a:buNone/>
            </a:pPr>
            <a:r>
              <a:rPr kumimoji="1" lang="en-US" altLang="ja-JP" sz="2400" dirty="0" smtClean="0"/>
              <a:t>  2.2	CFD Code and Computer</a:t>
            </a:r>
          </a:p>
          <a:p>
            <a:pPr marL="0" indent="0">
              <a:lnSpc>
                <a:spcPts val="2500"/>
              </a:lnSpc>
              <a:buNone/>
            </a:pPr>
            <a:r>
              <a:rPr kumimoji="1" lang="en-US" altLang="ja-JP" sz="2400" dirty="0" smtClean="0"/>
              <a:t>  2.3	Ship Geometry, Computational Domain, and Boundary Conditions	</a:t>
            </a:r>
          </a:p>
          <a:p>
            <a:pPr marL="0" indent="0">
              <a:lnSpc>
                <a:spcPts val="2500"/>
              </a:lnSpc>
              <a:buNone/>
            </a:pPr>
            <a:r>
              <a:rPr kumimoji="1" lang="en-US" altLang="ja-JP" sz="2400" dirty="0" smtClean="0"/>
              <a:t>  2.4	Computational Grid	</a:t>
            </a:r>
          </a:p>
          <a:p>
            <a:pPr marL="0" indent="0">
              <a:lnSpc>
                <a:spcPts val="2500"/>
              </a:lnSpc>
              <a:buNone/>
            </a:pPr>
            <a:r>
              <a:rPr kumimoji="1" lang="en-US" altLang="ja-JP" sz="2400" dirty="0" smtClean="0"/>
              <a:t>  2.5	Discretization Schemes and Solution Algorithms	</a:t>
            </a:r>
          </a:p>
          <a:p>
            <a:pPr marL="0" indent="0">
              <a:lnSpc>
                <a:spcPts val="2500"/>
              </a:lnSpc>
              <a:buNone/>
            </a:pPr>
            <a:r>
              <a:rPr kumimoji="1" lang="en-US" altLang="ja-JP" sz="2400" dirty="0" smtClean="0"/>
              <a:t>  2.6	Turbulence Modeling	 </a:t>
            </a:r>
          </a:p>
          <a:p>
            <a:pPr marL="0" indent="0">
              <a:lnSpc>
                <a:spcPts val="2500"/>
              </a:lnSpc>
              <a:buNone/>
            </a:pPr>
            <a:endParaRPr kumimoji="1" lang="en-US" altLang="ja-JP" sz="2400" dirty="0"/>
          </a:p>
          <a:p>
            <a:pPr marL="0" indent="0">
              <a:lnSpc>
                <a:spcPts val="2500"/>
              </a:lnSpc>
              <a:buNone/>
            </a:pPr>
            <a:r>
              <a:rPr kumimoji="1" lang="en-US" altLang="ja-JP" sz="2400" dirty="0" smtClean="0"/>
              <a:t>2.7 Convergence of RANSE Solutions	</a:t>
            </a:r>
          </a:p>
          <a:p>
            <a:pPr marL="0" indent="0">
              <a:lnSpc>
                <a:spcPts val="2500"/>
              </a:lnSpc>
              <a:buNone/>
            </a:pPr>
            <a:r>
              <a:rPr kumimoji="1" lang="en-US" altLang="ja-JP" sz="2400" dirty="0" smtClean="0"/>
              <a:t>3.  ANALYSIS OF RESULTS	</a:t>
            </a:r>
          </a:p>
          <a:p>
            <a:pPr marL="0" indent="0">
              <a:lnSpc>
                <a:spcPts val="2500"/>
              </a:lnSpc>
              <a:buNone/>
            </a:pPr>
            <a:r>
              <a:rPr kumimoji="1" lang="en-US" altLang="ja-JP" sz="2400" dirty="0" smtClean="0"/>
              <a:t>  3.1	Resistance	</a:t>
            </a:r>
          </a:p>
          <a:p>
            <a:pPr marL="0" indent="0">
              <a:lnSpc>
                <a:spcPts val="2500"/>
              </a:lnSpc>
              <a:buNone/>
            </a:pPr>
            <a:r>
              <a:rPr kumimoji="1" lang="en-US" altLang="ja-JP" sz="2400" dirty="0" smtClean="0"/>
              <a:t>  3.2	Effective Power Estimation	</a:t>
            </a:r>
          </a:p>
          <a:p>
            <a:pPr marL="0" indent="0">
              <a:lnSpc>
                <a:spcPts val="2500"/>
              </a:lnSpc>
              <a:buNone/>
            </a:pPr>
            <a:r>
              <a:rPr kumimoji="1" lang="en-US" altLang="ja-JP" sz="2400" dirty="0" smtClean="0"/>
              <a:t>  3.3	Nominal Wake Fraction</a:t>
            </a:r>
          </a:p>
          <a:p>
            <a:pPr marL="0" indent="0">
              <a:lnSpc>
                <a:spcPts val="2500"/>
              </a:lnSpc>
              <a:buNone/>
            </a:pPr>
            <a:r>
              <a:rPr kumimoji="1" lang="en-US" altLang="ja-JP" sz="2400" dirty="0" smtClean="0"/>
              <a:t>  3.4	Visualization	</a:t>
            </a:r>
          </a:p>
          <a:p>
            <a:pPr marL="0" indent="0">
              <a:lnSpc>
                <a:spcPts val="2500"/>
              </a:lnSpc>
              <a:buNone/>
            </a:pPr>
            <a:r>
              <a:rPr kumimoji="1" lang="en-US" altLang="ja-JP" sz="2400" dirty="0" smtClean="0"/>
              <a:t>4.</a:t>
            </a:r>
            <a:r>
              <a:rPr kumimoji="1" lang="ja-JP" altLang="en-US" sz="2400" dirty="0"/>
              <a:t> </a:t>
            </a:r>
            <a:r>
              <a:rPr kumimoji="1" lang="ja-JP" altLang="en-US" sz="2400" dirty="0" smtClean="0"/>
              <a:t> </a:t>
            </a:r>
            <a:r>
              <a:rPr kumimoji="1" lang="en-US" altLang="ja-JP" sz="2400" dirty="0" smtClean="0"/>
              <a:t>UNCERTAINTY ANALYSIS</a:t>
            </a:r>
          </a:p>
          <a:p>
            <a:pPr marL="0" indent="0">
              <a:lnSpc>
                <a:spcPts val="2500"/>
              </a:lnSpc>
              <a:buNone/>
            </a:pPr>
            <a:r>
              <a:rPr kumimoji="1" lang="en-US" altLang="ja-JP" sz="2400" dirty="0" smtClean="0"/>
              <a:t>5.</a:t>
            </a:r>
            <a:r>
              <a:rPr kumimoji="1" lang="ja-JP" altLang="en-US" sz="2400" dirty="0"/>
              <a:t> </a:t>
            </a:r>
            <a:r>
              <a:rPr kumimoji="1" lang="ja-JP" altLang="en-US" sz="2400" dirty="0" smtClean="0"/>
              <a:t> </a:t>
            </a:r>
            <a:r>
              <a:rPr kumimoji="1" lang="en-US" altLang="ja-JP" sz="2400" dirty="0" smtClean="0"/>
              <a:t>REFERENCES	</a:t>
            </a:r>
          </a:p>
          <a:p>
            <a:pPr marL="0" indent="0">
              <a:lnSpc>
                <a:spcPts val="2500"/>
              </a:lnSpc>
              <a:buNone/>
            </a:pPr>
            <a:r>
              <a:rPr kumimoji="1" lang="en-US" altLang="ja-JP" sz="2400" dirty="0" smtClean="0"/>
              <a:t>6.</a:t>
            </a:r>
            <a:r>
              <a:rPr kumimoji="1" lang="ja-JP" altLang="en-US" sz="2400" dirty="0"/>
              <a:t> </a:t>
            </a:r>
            <a:r>
              <a:rPr kumimoji="1" lang="ja-JP" altLang="en-US" sz="2400" dirty="0" smtClean="0"/>
              <a:t> </a:t>
            </a:r>
            <a:r>
              <a:rPr kumimoji="1" lang="en-US" altLang="ja-JP" sz="2400" dirty="0" smtClean="0"/>
              <a:t>A TUTORIAL FROM THE G2010 WORKSHOP	</a:t>
            </a:r>
          </a:p>
          <a:p>
            <a:endParaRPr kumimoji="1" lang="ja-JP" altLang="en-US" dirty="0"/>
          </a:p>
        </p:txBody>
      </p:sp>
      <p:sp>
        <p:nvSpPr>
          <p:cNvPr id="4" name="テキスト ボックス 3"/>
          <p:cNvSpPr txBox="1"/>
          <p:nvPr/>
        </p:nvSpPr>
        <p:spPr>
          <a:xfrm>
            <a:off x="659430" y="260648"/>
            <a:ext cx="7704856" cy="1077218"/>
          </a:xfrm>
          <a:prstGeom prst="rect">
            <a:avLst/>
          </a:prstGeom>
          <a:noFill/>
        </p:spPr>
        <p:txBody>
          <a:bodyPr wrap="square" rtlCol="0">
            <a:spAutoFit/>
          </a:bodyPr>
          <a:lstStyle/>
          <a:p>
            <a:pPr algn="ctr"/>
            <a:r>
              <a:rPr kumimoji="1" lang="en-US" altLang="ja-JP" sz="3200" dirty="0" smtClean="0"/>
              <a:t>7.5-03-02-04 Practical Guidelines for Ship Resistance CFD.</a:t>
            </a:r>
            <a:endParaRPr kumimoji="1" lang="ja-JP" altLang="en-US" dirty="0"/>
          </a:p>
        </p:txBody>
      </p:sp>
    </p:spTree>
    <p:extLst>
      <p:ext uri="{BB962C8B-B14F-4D97-AF65-F5344CB8AC3E}">
        <p14:creationId xmlns:p14="http://schemas.microsoft.com/office/powerpoint/2010/main" val="29399329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numCol="2"/>
          <a:lstStyle/>
          <a:p>
            <a:pPr marL="0" indent="0">
              <a:buNone/>
            </a:pPr>
            <a:r>
              <a:rPr kumimoji="1" lang="en-US" altLang="ja-JP" sz="2400" dirty="0" smtClean="0"/>
              <a:t>1.  OVERVIEW	</a:t>
            </a:r>
          </a:p>
          <a:p>
            <a:pPr marL="0" indent="0">
              <a:buNone/>
            </a:pPr>
            <a:r>
              <a:rPr kumimoji="1" lang="en-US" altLang="ja-JP" sz="2400" dirty="0" smtClean="0"/>
              <a:t>2.  SELF-PROPULSION  </a:t>
            </a:r>
          </a:p>
          <a:p>
            <a:pPr marL="0" indent="0">
              <a:buNone/>
            </a:pPr>
            <a:r>
              <a:rPr kumimoji="1" lang="en-US" altLang="ja-JP" sz="2400" dirty="0"/>
              <a:t> </a:t>
            </a:r>
            <a:r>
              <a:rPr kumimoji="1" lang="en-US" altLang="ja-JP" sz="2400" dirty="0" smtClean="0"/>
              <a:t>      COMPUTATION	</a:t>
            </a:r>
          </a:p>
          <a:p>
            <a:pPr marL="0" indent="0">
              <a:buNone/>
            </a:pPr>
            <a:r>
              <a:rPr kumimoji="1" lang="en-US" altLang="ja-JP" sz="2400" dirty="0" smtClean="0"/>
              <a:t>  2.1  Propeller Implementation</a:t>
            </a:r>
          </a:p>
          <a:p>
            <a:pPr marL="0" indent="0">
              <a:buNone/>
            </a:pPr>
            <a:r>
              <a:rPr kumimoji="1" lang="en-US" altLang="ja-JP" sz="2400" dirty="0" smtClean="0"/>
              <a:t>  2.2  Self-propulsion Computation	</a:t>
            </a:r>
          </a:p>
          <a:p>
            <a:pPr marL="0" indent="0">
              <a:buNone/>
            </a:pPr>
            <a:r>
              <a:rPr kumimoji="1" lang="en-US" altLang="ja-JP" sz="2400" dirty="0" smtClean="0"/>
              <a:t>3.  TOWED COMPUTATION	</a:t>
            </a:r>
          </a:p>
          <a:p>
            <a:pPr marL="0" indent="0">
              <a:buNone/>
            </a:pPr>
            <a:r>
              <a:rPr kumimoji="1" lang="en-US" altLang="ja-JP" sz="2400" dirty="0" smtClean="0"/>
              <a:t>4.  OPEN WATER CURVES	</a:t>
            </a:r>
          </a:p>
          <a:p>
            <a:pPr marL="0" indent="0">
              <a:buNone/>
            </a:pPr>
            <a:r>
              <a:rPr kumimoji="1" lang="en-US" altLang="ja-JP" sz="2400" dirty="0" smtClean="0"/>
              <a:t>5.  POST-PROCESSING	</a:t>
            </a:r>
          </a:p>
          <a:p>
            <a:pPr marL="0" indent="0">
              <a:buNone/>
            </a:pPr>
            <a:r>
              <a:rPr kumimoji="1" lang="en-US" altLang="ja-JP" sz="2400" dirty="0" smtClean="0"/>
              <a:t>  5.1  Computation of Self-Propulsion Factors	</a:t>
            </a:r>
          </a:p>
          <a:p>
            <a:pPr marL="0" indent="0">
              <a:buNone/>
            </a:pPr>
            <a:r>
              <a:rPr kumimoji="1" lang="en-US" altLang="ja-JP" sz="2400" dirty="0" smtClean="0"/>
              <a:t>6. VERIFICATION AND </a:t>
            </a:r>
          </a:p>
          <a:p>
            <a:pPr marL="0" indent="0">
              <a:buNone/>
            </a:pPr>
            <a:r>
              <a:rPr kumimoji="1" lang="en-US" altLang="ja-JP" sz="2400" dirty="0" smtClean="0"/>
              <a:t>     VALIDATION	</a:t>
            </a:r>
          </a:p>
          <a:p>
            <a:pPr marL="0" indent="0">
              <a:buNone/>
            </a:pPr>
            <a:r>
              <a:rPr kumimoji="1" lang="en-US" altLang="ja-JP" sz="2400" dirty="0" smtClean="0"/>
              <a:t>7.  USEFUL REFRENCES	</a:t>
            </a:r>
          </a:p>
          <a:p>
            <a:pPr marL="0" indent="0">
              <a:buNone/>
            </a:pPr>
            <a:endParaRPr kumimoji="1" lang="en-US" altLang="ja-JP" sz="2400" dirty="0" smtClean="0"/>
          </a:p>
          <a:p>
            <a:pPr marL="0" indent="0">
              <a:buNone/>
            </a:pPr>
            <a:r>
              <a:rPr kumimoji="1" lang="en-US" altLang="ja-JP" sz="2400" dirty="0" smtClean="0"/>
              <a:t>  </a:t>
            </a:r>
          </a:p>
          <a:p>
            <a:endParaRPr kumimoji="1" lang="ja-JP" altLang="en-US" dirty="0"/>
          </a:p>
        </p:txBody>
      </p:sp>
      <p:sp>
        <p:nvSpPr>
          <p:cNvPr id="4" name="テキスト ボックス 3"/>
          <p:cNvSpPr txBox="1"/>
          <p:nvPr/>
        </p:nvSpPr>
        <p:spPr>
          <a:xfrm>
            <a:off x="659430" y="260648"/>
            <a:ext cx="7704856" cy="1077218"/>
          </a:xfrm>
          <a:prstGeom prst="rect">
            <a:avLst/>
          </a:prstGeom>
          <a:noFill/>
        </p:spPr>
        <p:txBody>
          <a:bodyPr wrap="square" rtlCol="0">
            <a:spAutoFit/>
          </a:bodyPr>
          <a:lstStyle/>
          <a:p>
            <a:pPr algn="ctr"/>
            <a:r>
              <a:rPr kumimoji="1" lang="en-US" altLang="ja-JP" sz="3200" dirty="0"/>
              <a:t>7.5-03-03-01 Practical Guidelines for Ship Self-propulsion CFD. </a:t>
            </a:r>
            <a:endParaRPr kumimoji="1" lang="ja-JP" altLang="en-US" dirty="0"/>
          </a:p>
        </p:txBody>
      </p:sp>
    </p:spTree>
    <p:extLst>
      <p:ext uri="{BB962C8B-B14F-4D97-AF65-F5344CB8AC3E}">
        <p14:creationId xmlns:p14="http://schemas.microsoft.com/office/powerpoint/2010/main" val="23544266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7058" y="1628800"/>
            <a:ext cx="8229600" cy="4248150"/>
          </a:xfrm>
        </p:spPr>
        <p:txBody>
          <a:bodyPr numCol="2" spcCol="180000"/>
          <a:lstStyle/>
          <a:p>
            <a:pPr marL="0" indent="0">
              <a:buNone/>
            </a:pPr>
            <a:r>
              <a:rPr kumimoji="1" lang="en-US" altLang="ja-JP" sz="2400" dirty="0" smtClean="0"/>
              <a:t>1.  OVERVIEW	  </a:t>
            </a:r>
          </a:p>
          <a:p>
            <a:pPr marL="0" indent="0">
              <a:buNone/>
            </a:pPr>
            <a:r>
              <a:rPr kumimoji="1" lang="en-US" altLang="ja-JP" sz="2400" dirty="0" smtClean="0"/>
              <a:t>2.  CHOICE OF MODEL OR FULL </a:t>
            </a:r>
          </a:p>
          <a:p>
            <a:pPr marL="0" indent="0">
              <a:buNone/>
            </a:pPr>
            <a:r>
              <a:rPr kumimoji="1" lang="en-US" altLang="ja-JP" sz="2400" dirty="0"/>
              <a:t> </a:t>
            </a:r>
            <a:r>
              <a:rPr kumimoji="1" lang="en-US" altLang="ja-JP" sz="2400" dirty="0" smtClean="0"/>
              <a:t>     SCALE	</a:t>
            </a:r>
          </a:p>
          <a:p>
            <a:pPr marL="457200" indent="-457200">
              <a:buAutoNum type="arabicPeriod" startAt="3"/>
            </a:pPr>
            <a:r>
              <a:rPr kumimoji="1" lang="en-US" altLang="ja-JP" sz="2400" dirty="0" smtClean="0"/>
              <a:t>NOMINAL WAKE IN MODEL </a:t>
            </a:r>
          </a:p>
          <a:p>
            <a:pPr marL="0" indent="0">
              <a:buNone/>
            </a:pPr>
            <a:r>
              <a:rPr kumimoji="1" lang="en-US" altLang="ja-JP" sz="2400" dirty="0" smtClean="0"/>
              <a:t>      SCALE	</a:t>
            </a:r>
          </a:p>
          <a:p>
            <a:pPr marL="0" indent="0">
              <a:buNone/>
            </a:pPr>
            <a:r>
              <a:rPr kumimoji="1" lang="en-US" altLang="ja-JP" sz="2400" dirty="0" smtClean="0"/>
              <a:t>  3.1	Pre-processing	</a:t>
            </a:r>
          </a:p>
          <a:p>
            <a:pPr marL="0" indent="0">
              <a:buNone/>
            </a:pPr>
            <a:r>
              <a:rPr kumimoji="1" lang="en-US" altLang="ja-JP" sz="2400" dirty="0" smtClean="0"/>
              <a:t>  3.2	Numerical Concerns	</a:t>
            </a:r>
          </a:p>
          <a:p>
            <a:pPr marL="0" indent="0">
              <a:buNone/>
            </a:pPr>
            <a:r>
              <a:rPr kumimoji="1" lang="en-US" altLang="ja-JP" sz="2400" dirty="0" smtClean="0"/>
              <a:t>  3.3	Post-processing</a:t>
            </a:r>
          </a:p>
          <a:p>
            <a:pPr marL="0" indent="0">
              <a:buNone/>
            </a:pPr>
            <a:r>
              <a:rPr kumimoji="1" lang="en-US" altLang="ja-JP" sz="2400" dirty="0" smtClean="0"/>
              <a:t>	</a:t>
            </a:r>
          </a:p>
          <a:p>
            <a:pPr marL="0" indent="0">
              <a:buNone/>
            </a:pPr>
            <a:r>
              <a:rPr kumimoji="1" lang="en-US" altLang="ja-JP" sz="2400" dirty="0" smtClean="0"/>
              <a:t>  3.4	Verification and</a:t>
            </a:r>
          </a:p>
          <a:p>
            <a:pPr marL="0" indent="0">
              <a:buNone/>
            </a:pPr>
            <a:r>
              <a:rPr kumimoji="1" lang="en-US" altLang="ja-JP" sz="2400" dirty="0"/>
              <a:t> </a:t>
            </a:r>
            <a:r>
              <a:rPr kumimoji="1" lang="en-US" altLang="ja-JP" sz="2400" dirty="0" smtClean="0"/>
              <a:t>           Validation	</a:t>
            </a:r>
          </a:p>
          <a:p>
            <a:pPr marL="0" indent="0">
              <a:buNone/>
            </a:pPr>
            <a:r>
              <a:rPr kumimoji="1" lang="en-US" altLang="ja-JP" sz="2400" dirty="0" smtClean="0"/>
              <a:t>4.  REFERENCES	</a:t>
            </a:r>
          </a:p>
          <a:p>
            <a:endParaRPr kumimoji="1" lang="en-US" altLang="ja-JP" sz="2400" dirty="0" smtClean="0"/>
          </a:p>
          <a:p>
            <a:endParaRPr kumimoji="1" lang="ja-JP" altLang="en-US" sz="2400" dirty="0"/>
          </a:p>
        </p:txBody>
      </p:sp>
      <p:sp>
        <p:nvSpPr>
          <p:cNvPr id="4" name="テキスト ボックス 3"/>
          <p:cNvSpPr txBox="1"/>
          <p:nvPr/>
        </p:nvSpPr>
        <p:spPr>
          <a:xfrm>
            <a:off x="659430" y="260648"/>
            <a:ext cx="7704856" cy="1077218"/>
          </a:xfrm>
          <a:prstGeom prst="rect">
            <a:avLst/>
          </a:prstGeom>
          <a:noFill/>
        </p:spPr>
        <p:txBody>
          <a:bodyPr wrap="square" rtlCol="0">
            <a:spAutoFit/>
          </a:bodyPr>
          <a:lstStyle/>
          <a:p>
            <a:pPr algn="ctr"/>
            <a:r>
              <a:rPr kumimoji="1" lang="en-US" altLang="ja-JP" sz="3200" dirty="0"/>
              <a:t>7.5-03-03-02 Practical Guidelines for RANS Calculation of </a:t>
            </a:r>
            <a:r>
              <a:rPr kumimoji="1" lang="en-US" altLang="ja-JP" sz="3200" dirty="0" smtClean="0"/>
              <a:t>Nominal Wakes.</a:t>
            </a:r>
            <a:endParaRPr kumimoji="1" lang="ja-JP" altLang="en-US" dirty="0"/>
          </a:p>
        </p:txBody>
      </p:sp>
    </p:spTree>
    <p:extLst>
      <p:ext uri="{BB962C8B-B14F-4D97-AF65-F5344CB8AC3E}">
        <p14:creationId xmlns:p14="http://schemas.microsoft.com/office/powerpoint/2010/main" val="2200266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81075"/>
            <a:ext cx="8353425" cy="4895850"/>
          </a:xfrm>
        </p:spPr>
        <p:txBody>
          <a:bodyPr/>
          <a:lstStyle/>
          <a:p>
            <a:pPr marL="0" indent="0">
              <a:buNone/>
              <a:defRPr/>
            </a:pPr>
            <a:r>
              <a:rPr lang="en-GB" sz="2800" b="1" dirty="0" smtClean="0"/>
              <a:t>State of the art</a:t>
            </a:r>
            <a:endParaRPr lang="en-GB" sz="2800" b="1" dirty="0"/>
          </a:p>
          <a:p>
            <a:pPr eaLnBrk="1" hangingPunct="1">
              <a:defRPr/>
            </a:pPr>
            <a:r>
              <a:rPr lang="sv-SE" altLang="en-US" sz="2800" dirty="0" smtClean="0"/>
              <a:t>Seaway simulations</a:t>
            </a:r>
          </a:p>
          <a:p>
            <a:pPr lvl="1" eaLnBrk="1" hangingPunct="1">
              <a:defRPr/>
            </a:pPr>
            <a:r>
              <a:rPr lang="sv-SE" altLang="en-US" sz="2000" dirty="0" smtClean="0"/>
              <a:t>Direct simulations using VOF and data assimilation of JONSWAP HOS results provides the best resolution to date (Dommermuth et al. 2013)</a:t>
            </a:r>
          </a:p>
          <a:p>
            <a:pPr eaLnBrk="1" hangingPunct="1">
              <a:defRPr/>
            </a:pPr>
            <a:r>
              <a:rPr lang="sv-SE" altLang="en-US" sz="2800" dirty="0"/>
              <a:t>B</a:t>
            </a:r>
            <a:r>
              <a:rPr lang="sv-SE" altLang="en-US" sz="2800" dirty="0" smtClean="0"/>
              <a:t>reaking wave simulations</a:t>
            </a:r>
          </a:p>
          <a:p>
            <a:pPr lvl="1" eaLnBrk="1" hangingPunct="1">
              <a:defRPr/>
            </a:pPr>
            <a:r>
              <a:rPr lang="sv-SE" altLang="en-US" sz="2000" dirty="0" smtClean="0"/>
              <a:t>Doable ignoring the smallest scales</a:t>
            </a:r>
          </a:p>
          <a:p>
            <a:pPr marL="457200" lvl="1" indent="0" eaLnBrk="1" hangingPunct="1">
              <a:buNone/>
              <a:defRPr/>
            </a:pPr>
            <a:r>
              <a:rPr lang="sv-SE" altLang="en-US" sz="2000" dirty="0" smtClean="0"/>
              <a:t>(bubbles)</a:t>
            </a:r>
          </a:p>
          <a:p>
            <a:pPr lvl="1" eaLnBrk="1" hangingPunct="1">
              <a:defRPr/>
            </a:pPr>
            <a:r>
              <a:rPr lang="sv-SE" altLang="en-US" sz="2000" dirty="0" smtClean="0"/>
              <a:t>Typically billions of points are needed</a:t>
            </a:r>
          </a:p>
          <a:p>
            <a:pPr marL="457200" lvl="1" indent="0" eaLnBrk="1" hangingPunct="1">
              <a:buNone/>
              <a:defRPr/>
            </a:pPr>
            <a:r>
              <a:rPr lang="sv-SE" altLang="en-US" sz="2000" dirty="0" smtClean="0"/>
              <a:t>to resolve the most important scales</a:t>
            </a:r>
            <a:endParaRPr lang="sv-SE" altLang="en-US" sz="2000" dirty="0"/>
          </a:p>
          <a:p>
            <a:pPr lvl="1" eaLnBrk="1" hangingPunct="1">
              <a:defRPr/>
            </a:pPr>
            <a:r>
              <a:rPr lang="sv-SE" altLang="en-US" sz="2000" dirty="0" smtClean="0"/>
              <a:t>Overturning waves are resolved in ship</a:t>
            </a:r>
          </a:p>
          <a:p>
            <a:pPr marL="457200" lvl="1" indent="0" eaLnBrk="1" hangingPunct="1">
              <a:buNone/>
              <a:defRPr/>
            </a:pPr>
            <a:r>
              <a:rPr lang="sv-SE" altLang="en-US" sz="2000" dirty="0" smtClean="0"/>
              <a:t>computations at scales of several centimeters</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2780928"/>
            <a:ext cx="3456384" cy="2808312"/>
          </a:xfrm>
          <a:prstGeom prst="rect">
            <a:avLst/>
          </a:prstGeom>
          <a:noFill/>
          <a:ln>
            <a:noFill/>
          </a:ln>
        </p:spPr>
      </p:pic>
    </p:spTree>
    <p:extLst>
      <p:ext uri="{BB962C8B-B14F-4D97-AF65-F5344CB8AC3E}">
        <p14:creationId xmlns:p14="http://schemas.microsoft.com/office/powerpoint/2010/main" val="3204635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981075"/>
            <a:ext cx="8353425" cy="4895850"/>
          </a:xfrm>
        </p:spPr>
        <p:txBody>
          <a:bodyPr/>
          <a:lstStyle/>
          <a:p>
            <a:pPr marL="0" indent="0">
              <a:buNone/>
              <a:defRPr/>
            </a:pPr>
            <a:r>
              <a:rPr lang="en-GB" sz="2800" b="1" dirty="0" smtClean="0"/>
              <a:t>Example breaking wave:</a:t>
            </a:r>
            <a:r>
              <a:rPr lang="en-GB" sz="1400" dirty="0" smtClean="0"/>
              <a:t> 3.2 billion grid points, Wang, Yang, Stern, SNH 2014.</a:t>
            </a:r>
            <a:r>
              <a:rPr lang="en-GB" sz="2800" b="1" dirty="0" smtClean="0"/>
              <a:t> </a:t>
            </a:r>
            <a:endParaRPr lang="en-GB" sz="2800" b="1" dirty="0"/>
          </a:p>
        </p:txBody>
      </p:sp>
      <p:pic>
        <p:nvPicPr>
          <p:cNvPr id="2" name="stkwav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484784"/>
            <a:ext cx="9089009" cy="5112568"/>
          </a:xfrm>
          <a:prstGeom prst="rect">
            <a:avLst/>
          </a:prstGeom>
        </p:spPr>
      </p:pic>
    </p:spTree>
    <p:extLst>
      <p:ext uri="{BB962C8B-B14F-4D97-AF65-F5344CB8AC3E}">
        <p14:creationId xmlns:p14="http://schemas.microsoft.com/office/powerpoint/2010/main" val="1277119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981075"/>
            <a:ext cx="8353425" cy="4895850"/>
          </a:xfrm>
        </p:spPr>
        <p:txBody>
          <a:bodyPr/>
          <a:lstStyle/>
          <a:p>
            <a:pPr marL="0" indent="0">
              <a:buNone/>
              <a:defRPr/>
            </a:pPr>
            <a:r>
              <a:rPr lang="en-GB" sz="2800" b="1" dirty="0" smtClean="0"/>
              <a:t>State of the art</a:t>
            </a:r>
            <a:endParaRPr lang="en-GB" sz="2800" b="1" dirty="0"/>
          </a:p>
          <a:p>
            <a:pPr eaLnBrk="1" hangingPunct="1">
              <a:defRPr/>
            </a:pPr>
            <a:r>
              <a:rPr lang="sv-SE" altLang="en-US" sz="2800" dirty="0" smtClean="0"/>
              <a:t>Extreme waves</a:t>
            </a:r>
          </a:p>
          <a:p>
            <a:pPr lvl="1" eaLnBrk="1" hangingPunct="1">
              <a:defRPr/>
            </a:pPr>
            <a:r>
              <a:rPr lang="sv-SE" altLang="en-US" sz="2400" dirty="0" smtClean="0"/>
              <a:t>Can be generated in a towing tank by focusing linear waves</a:t>
            </a:r>
          </a:p>
          <a:p>
            <a:pPr lvl="1" eaLnBrk="1" hangingPunct="1">
              <a:defRPr/>
            </a:pPr>
            <a:r>
              <a:rPr lang="sv-SE" altLang="en-US" sz="2400" dirty="0" smtClean="0"/>
              <a:t>A similar technique can be used in CFD to produce large waves </a:t>
            </a:r>
          </a:p>
          <a:p>
            <a:pPr lvl="2" eaLnBrk="1" hangingPunct="1">
              <a:defRPr/>
            </a:pPr>
            <a:r>
              <a:rPr lang="sv-SE" altLang="en-US" sz="2000" dirty="0" smtClean="0"/>
              <a:t>Hurricane Camille and three sisters event (Mousaviraad et al. 2008)</a:t>
            </a:r>
          </a:p>
          <a:p>
            <a:pPr marL="0" indent="0">
              <a:buNone/>
              <a:defRPr/>
            </a:pPr>
            <a:r>
              <a:rPr lang="en-GB" sz="2800" b="1" dirty="0" smtClean="0"/>
              <a:t>Summary</a:t>
            </a:r>
          </a:p>
          <a:p>
            <a:r>
              <a:rPr lang="en-GB" sz="2800" dirty="0"/>
              <a:t>S</a:t>
            </a:r>
            <a:r>
              <a:rPr lang="en-GB" sz="2800" dirty="0" smtClean="0"/>
              <a:t>teep </a:t>
            </a:r>
            <a:r>
              <a:rPr lang="en-GB" sz="2800" dirty="0"/>
              <a:t>and breaking wave simulations are feasible </a:t>
            </a:r>
            <a:r>
              <a:rPr lang="en-GB" sz="2800" dirty="0" smtClean="0"/>
              <a:t>(but costly) with </a:t>
            </a:r>
            <a:r>
              <a:rPr lang="en-GB" sz="2800" dirty="0"/>
              <a:t>today’s </a:t>
            </a:r>
            <a:r>
              <a:rPr lang="en-GB" sz="2800" dirty="0" smtClean="0"/>
              <a:t>computers </a:t>
            </a:r>
            <a:r>
              <a:rPr lang="en-GB" sz="2800" dirty="0"/>
              <a:t>and CFD </a:t>
            </a:r>
            <a:r>
              <a:rPr lang="en-GB" sz="2800" dirty="0" smtClean="0"/>
              <a:t>techniques. Direct </a:t>
            </a:r>
            <a:r>
              <a:rPr lang="en-GB" sz="2800" dirty="0"/>
              <a:t>simulation of bubble entrainment is </a:t>
            </a:r>
            <a:r>
              <a:rPr lang="en-GB" sz="2800" dirty="0" smtClean="0"/>
              <a:t>limited </a:t>
            </a:r>
            <a:r>
              <a:rPr lang="en-GB" sz="2800" dirty="0"/>
              <a:t>to small domains.</a:t>
            </a:r>
            <a:endParaRPr lang="en-US" sz="2800" dirty="0"/>
          </a:p>
        </p:txBody>
      </p:sp>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1435064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8229600" cy="1143000"/>
          </a:xfrm>
        </p:spPr>
        <p:txBody>
          <a:bodyPr/>
          <a:lstStyle/>
          <a:p>
            <a:r>
              <a:rPr kumimoji="1" lang="en-US" altLang="ja-JP" dirty="0" smtClean="0"/>
              <a:t>3. Steady and Unsteady Flow</a:t>
            </a:r>
            <a:r>
              <a:rPr kumimoji="1" lang="ja-JP" altLang="en-US" dirty="0" smtClean="0"/>
              <a:t>　</a:t>
            </a:r>
            <a:r>
              <a:rPr kumimoji="1" lang="en-US" altLang="ja-JP" dirty="0" smtClean="0"/>
              <a:t>Prediction</a:t>
            </a:r>
            <a:br>
              <a:rPr kumimoji="1" lang="en-US" altLang="ja-JP" dirty="0" smtClean="0"/>
            </a:br>
            <a:endParaRPr kumimoji="1" lang="ja-JP" altLang="en-US" dirty="0"/>
          </a:p>
        </p:txBody>
      </p:sp>
      <p:sp>
        <p:nvSpPr>
          <p:cNvPr id="3" name="コンテンツ プレースホルダー 2"/>
          <p:cNvSpPr>
            <a:spLocks noGrp="1"/>
          </p:cNvSpPr>
          <p:nvPr>
            <p:ph idx="1"/>
          </p:nvPr>
        </p:nvSpPr>
        <p:spPr>
          <a:xfrm>
            <a:off x="467544" y="1340768"/>
            <a:ext cx="8229600" cy="4248150"/>
          </a:xfrm>
        </p:spPr>
        <p:txBody>
          <a:bodyPr/>
          <a:lstStyle/>
          <a:p>
            <a:r>
              <a:rPr kumimoji="1" lang="en-US" altLang="ja-JP" sz="2400" dirty="0" smtClean="0"/>
              <a:t>Most </a:t>
            </a:r>
            <a:r>
              <a:rPr kumimoji="1" lang="en-US" altLang="ja-JP" sz="2400" dirty="0"/>
              <a:t>flow fields </a:t>
            </a:r>
            <a:r>
              <a:rPr kumimoji="1" lang="en-US" altLang="ja-JP" sz="2400" dirty="0" smtClean="0"/>
              <a:t>in </a:t>
            </a:r>
            <a:r>
              <a:rPr kumimoji="1" lang="en-US" altLang="ja-JP" sz="2400" dirty="0"/>
              <a:t>practical marine hydrodynamics are </a:t>
            </a:r>
            <a:r>
              <a:rPr kumimoji="1" lang="en-US" altLang="ja-JP" sz="2400" dirty="0" smtClean="0"/>
              <a:t>unsteady. </a:t>
            </a:r>
          </a:p>
          <a:p>
            <a:r>
              <a:rPr kumimoji="1" lang="en-US" altLang="ja-JP" sz="2400" dirty="0" smtClean="0"/>
              <a:t>Steady Flows  in Reynolds averaged sense</a:t>
            </a:r>
          </a:p>
          <a:p>
            <a:pPr lvl="1"/>
            <a:r>
              <a:rPr kumimoji="1" lang="en-US" altLang="ja-JP" sz="2000" dirty="0" smtClean="0"/>
              <a:t>Resistance in calm water</a:t>
            </a:r>
          </a:p>
          <a:p>
            <a:pPr lvl="1"/>
            <a:r>
              <a:rPr kumimoji="1" lang="en-US" altLang="ja-JP" sz="2000" dirty="0" smtClean="0"/>
              <a:t>Steady drift or steady turning</a:t>
            </a:r>
          </a:p>
          <a:p>
            <a:pPr lvl="1"/>
            <a:r>
              <a:rPr kumimoji="1" lang="en-US" altLang="ja-JP" sz="2000" dirty="0" smtClean="0"/>
              <a:t>Self-Propulsion with a body force propeller model</a:t>
            </a:r>
          </a:p>
          <a:p>
            <a:r>
              <a:rPr kumimoji="1" lang="en-US" altLang="ja-JP" sz="2400" dirty="0" smtClean="0"/>
              <a:t>Unsteady Flow</a:t>
            </a:r>
            <a:r>
              <a:rPr kumimoji="1" lang="ja-JP" altLang="en-US" sz="2400" dirty="0"/>
              <a:t> </a:t>
            </a:r>
            <a:r>
              <a:rPr kumimoji="1" lang="en-US" altLang="ja-JP" sz="2400" dirty="0" smtClean="0"/>
              <a:t>Examples</a:t>
            </a:r>
          </a:p>
          <a:p>
            <a:pPr lvl="1"/>
            <a:r>
              <a:rPr kumimoji="1" lang="en-US" altLang="ja-JP" sz="2000" dirty="0" smtClean="0"/>
              <a:t>Self-propulsion due </a:t>
            </a:r>
            <a:r>
              <a:rPr kumimoji="1" lang="en-US" altLang="ja-JP" sz="2000" dirty="0"/>
              <a:t>to propeller </a:t>
            </a:r>
            <a:r>
              <a:rPr kumimoji="1" lang="en-US" altLang="ja-JP" sz="2000" dirty="0" smtClean="0"/>
              <a:t>rotation</a:t>
            </a:r>
          </a:p>
          <a:p>
            <a:pPr lvl="1"/>
            <a:r>
              <a:rPr kumimoji="1" lang="en-US" altLang="ja-JP" sz="2000" dirty="0"/>
              <a:t>S</a:t>
            </a:r>
            <a:r>
              <a:rPr kumimoji="1" lang="en-US" altLang="ja-JP" sz="2000" dirty="0" smtClean="0"/>
              <a:t>hip </a:t>
            </a:r>
            <a:r>
              <a:rPr kumimoji="1" lang="en-US" altLang="ja-JP" sz="2000" dirty="0"/>
              <a:t>motions, ambient waves, or motions of appendages and propellers. </a:t>
            </a:r>
            <a:endParaRPr kumimoji="1" lang="en-US" altLang="ja-JP" sz="2000" dirty="0" smtClean="0"/>
          </a:p>
          <a:p>
            <a:pPr lvl="1"/>
            <a:r>
              <a:rPr kumimoji="1" lang="en-US" altLang="ja-JP" sz="2000" dirty="0" smtClean="0"/>
              <a:t>Ambient </a:t>
            </a:r>
            <a:r>
              <a:rPr kumimoji="1" lang="en-US" altLang="ja-JP" sz="2000" dirty="0"/>
              <a:t>waves and the </a:t>
            </a:r>
            <a:r>
              <a:rPr kumimoji="1" lang="en-US" altLang="ja-JP" sz="2000" dirty="0" smtClean="0"/>
              <a:t>body motions, the </a:t>
            </a:r>
            <a:r>
              <a:rPr kumimoji="1" lang="en-US" altLang="ja-JP" sz="2000" dirty="0"/>
              <a:t>vortex shedding and the vortex induced motions i</a:t>
            </a:r>
            <a:r>
              <a:rPr kumimoji="1" lang="en-US" altLang="ja-JP" sz="2000" dirty="0" smtClean="0"/>
              <a:t>n </a:t>
            </a:r>
            <a:r>
              <a:rPr kumimoji="1" lang="en-US" altLang="ja-JP" sz="2000" dirty="0"/>
              <a:t>ocean engineering </a:t>
            </a:r>
            <a:r>
              <a:rPr kumimoji="1" lang="en-US" altLang="ja-JP" sz="2000" dirty="0" smtClean="0"/>
              <a:t>applications</a:t>
            </a:r>
            <a:endParaRPr kumimoji="1" lang="en-US" altLang="ja-JP" sz="2400" dirty="0"/>
          </a:p>
          <a:p>
            <a:endParaRPr kumimoji="1" lang="ja-JP" altLang="en-US" sz="2400" dirty="0"/>
          </a:p>
        </p:txBody>
      </p:sp>
    </p:spTree>
    <p:extLst>
      <p:ext uri="{BB962C8B-B14F-4D97-AF65-F5344CB8AC3E}">
        <p14:creationId xmlns:p14="http://schemas.microsoft.com/office/powerpoint/2010/main" val="3810617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4089</Words>
  <Application>Microsoft Office PowerPoint</Application>
  <PresentationFormat>On-screen Show (4:3)</PresentationFormat>
  <Paragraphs>475</Paragraphs>
  <Slides>59</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맑은 고딕</vt:lpstr>
      <vt:lpstr>ＭＳ Ｐゴシック</vt:lpstr>
      <vt:lpstr>宋体</vt:lpstr>
      <vt:lpstr>Arial</vt:lpstr>
      <vt:lpstr>Calibri</vt:lpstr>
      <vt:lpstr>Cambria Math</vt:lpstr>
      <vt:lpstr>Symbol</vt:lpstr>
      <vt:lpstr>Times New Roman</vt:lpstr>
      <vt:lpstr>Wingdings</vt:lpstr>
      <vt:lpstr>Office Theme</vt:lpstr>
      <vt:lpstr>1_Office Theme</vt:lpstr>
      <vt:lpstr>2_Office Theme</vt:lpstr>
      <vt:lpstr>PowerPoint Presentation</vt:lpstr>
      <vt:lpstr>PowerPoint Presentation</vt:lpstr>
      <vt:lpstr>PowerPoint Presentation</vt:lpstr>
      <vt:lpstr>2. Steep and Breaking Waves</vt:lpstr>
      <vt:lpstr>PowerPoint Presentation</vt:lpstr>
      <vt:lpstr>PowerPoint Presentation</vt:lpstr>
      <vt:lpstr>PowerPoint Presentation</vt:lpstr>
      <vt:lpstr>PowerPoint Presentation</vt:lpstr>
      <vt:lpstr>3. Steady and Unsteady Flow　Prediction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4.2 Real-time CFD</vt:lpstr>
      <vt:lpstr>5. Wake scaling &amp; full-scale wakes</vt:lpstr>
      <vt:lpstr>Validation of nominal wake model scale (summary of G2010 WS)</vt:lpstr>
      <vt:lpstr>Example: CFD vs. wake scaling method</vt:lpstr>
      <vt:lpstr>Example: CFD vs. wake scaling method</vt:lpstr>
      <vt:lpstr>Full-scale nominal wake by RANS</vt:lpstr>
      <vt:lpstr>6. Validation and verification</vt:lpstr>
      <vt:lpstr>PowerPoint Presentation</vt:lpstr>
      <vt:lpstr>PowerPoint Presentation</vt:lpstr>
      <vt:lpstr>PowerPoint Presentation</vt:lpstr>
      <vt:lpstr>PowerPoint Presentation</vt:lpstr>
      <vt:lpstr>7. Trends in Naval Architecture Applications 7.1 Resistance</vt:lpstr>
      <vt:lpstr>PowerPoint Presentation</vt:lpstr>
      <vt:lpstr>PowerPoint Presentation</vt:lpstr>
      <vt:lpstr>7.2 Propulsion</vt:lpstr>
      <vt:lpstr> Example</vt:lpstr>
      <vt:lpstr>PowerPoint Presentation</vt:lpstr>
      <vt:lpstr>7.3 Propellers CFD workshop</vt:lpstr>
      <vt:lpstr>Examples</vt:lpstr>
      <vt:lpstr>Examples</vt:lpstr>
      <vt:lpstr>Benchmark cases</vt:lpstr>
      <vt:lpstr>7.4 Seakeeping</vt:lpstr>
      <vt:lpstr>Recent Literature</vt:lpstr>
      <vt:lpstr>Benchmark and V&amp;V</vt:lpstr>
      <vt:lpstr>7.5 Manoeuvering</vt:lpstr>
      <vt:lpstr>Manoeuvering: Examples</vt:lpstr>
      <vt:lpstr>Manoeuvering: Examples</vt:lpstr>
      <vt:lpstr>Examples</vt:lpstr>
      <vt:lpstr>Benchmark and V&amp;V</vt:lpstr>
      <vt:lpstr>7.6 Ocean Engineering</vt:lpstr>
      <vt:lpstr>PowerPoint Presentation</vt:lpstr>
      <vt:lpstr>PowerPoint Presentation</vt:lpstr>
      <vt:lpstr>PowerPoint Presentation</vt:lpstr>
      <vt:lpstr>PowerPoint Presentation</vt:lpstr>
      <vt:lpstr>PowerPoint Presentation</vt:lpstr>
      <vt:lpstr>PowerPoint Presentation</vt:lpstr>
      <vt:lpstr>Guidelines</vt:lpstr>
      <vt:lpstr>PowerPoint Presentation</vt:lpstr>
      <vt:lpstr>PowerPoint Presentation</vt:lpstr>
      <vt:lpstr>PowerPoint Presentation</vt:lpstr>
      <vt:lpstr>PowerPoint Presentation</vt:lpstr>
    </vt:vector>
  </TitlesOfParts>
  <Company>FORCE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aad</dc:creator>
  <cp:lastModifiedBy>Aage Damsgaard</cp:lastModifiedBy>
  <cp:revision>68</cp:revision>
  <dcterms:created xsi:type="dcterms:W3CDTF">2013-09-03T10:21:45Z</dcterms:created>
  <dcterms:modified xsi:type="dcterms:W3CDTF">2017-02-21T14:36:17Z</dcterms:modified>
</cp:coreProperties>
</file>